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87" r:id="rId5"/>
    <p:sldId id="288" r:id="rId6"/>
    <p:sldId id="289" r:id="rId7"/>
    <p:sldId id="290" r:id="rId8"/>
    <p:sldId id="259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3" r:id="rId17"/>
    <p:sldId id="276" r:id="rId18"/>
    <p:sldId id="277" r:id="rId19"/>
    <p:sldId id="278" r:id="rId20"/>
    <p:sldId id="273" r:id="rId21"/>
    <p:sldId id="279" r:id="rId22"/>
    <p:sldId id="280" r:id="rId23"/>
    <p:sldId id="286" r:id="rId24"/>
    <p:sldId id="260" r:id="rId25"/>
    <p:sldId id="282" r:id="rId26"/>
    <p:sldId id="283" r:id="rId27"/>
    <p:sldId id="275" r:id="rId28"/>
    <p:sldId id="284" r:id="rId29"/>
    <p:sldId id="285" r:id="rId30"/>
    <p:sldId id="274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</p:sldIdLst>
  <p:sldSz cx="9144000" cy="6858000" type="screen4x3"/>
  <p:notesSz cx="9996488" cy="68643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36" autoAdjust="0"/>
  </p:normalViewPr>
  <p:slideViewPr>
    <p:cSldViewPr>
      <p:cViewPr varScale="1">
        <p:scale>
          <a:sx n="63" d="100"/>
          <a:sy n="63" d="100"/>
        </p:scale>
        <p:origin x="-72" y="-4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62363" y="0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EBC676C-9357-489E-91C3-A102AE0C99A1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9941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62363" y="6519941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3A1AB9A6-B357-415C-9CC8-9EC80CB15D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5004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62942" y="0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219A5F07-F7ED-4580-A5D1-F5F41C0F0C74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9544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62942" y="6519544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43A31F51-4169-4081-8045-10FE50E59B8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809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31F51-4169-4081-8045-10FE50E59B8A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2716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3C2BA6-D9E2-4BA7-85AB-196CEECB6EEC}" type="datetimeFigureOut">
              <a:rPr lang="de-AT" smtClean="0"/>
              <a:t>20.03.2020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40A170-FCB5-4427-B96E-BB2F770D137B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/>
              <a:t>Einführung in die </a:t>
            </a:r>
            <a:r>
              <a:rPr lang="de-AT" b="1" dirty="0" smtClean="0"/>
              <a:t>Differenzialrechnung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b="1" dirty="0" smtClean="0"/>
              <a:t>mit dem „Freien Fall“ und der Geschwindigkeit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949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eines Steins wird mit folgender Tabelle gegeben</a:t>
            </a:r>
            <a:r>
              <a:rPr lang="de-AT" sz="2800" dirty="0" smtClean="0"/>
              <a:t>: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sz="2400" dirty="0" smtClean="0"/>
          </a:p>
          <a:p>
            <a:r>
              <a:rPr lang="de-AT" sz="2400" dirty="0" smtClean="0"/>
              <a:t>Wie </a:t>
            </a:r>
            <a:r>
              <a:rPr lang="de-AT" sz="2400" dirty="0"/>
              <a:t>kann man eine Formel für die Wegstrecke  aufstellen?</a:t>
            </a:r>
          </a:p>
          <a:p>
            <a:r>
              <a:rPr lang="de-AT" sz="2000" dirty="0">
                <a:solidFill>
                  <a:srgbClr val="002060"/>
                </a:solidFill>
              </a:rPr>
              <a:t>Dazu dividieren wir die Zahlen der Wegstrecke durch 5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>
                <a:effectLst/>
              </a:rPr>
              <a:t>Der „Freie Fall“ (=ohne Luftreibung)</a:t>
            </a:r>
            <a:endParaRPr lang="de-AT" sz="36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712"/>
              </p:ext>
            </p:extLst>
          </p:nvPr>
        </p:nvGraphicFramePr>
        <p:xfrm>
          <a:off x="3923928" y="2132856"/>
          <a:ext cx="2342833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823"/>
                <a:gridCol w="1604010"/>
              </a:tblGrid>
              <a:tr h="558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Zeit 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Wegstrecke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1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5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2s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20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3 s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45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80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5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125 </a:t>
                      </a:r>
                      <a:r>
                        <a:rPr lang="de-AT" sz="2000" dirty="0" smtClean="0">
                          <a:effectLst/>
                        </a:rPr>
                        <a:t>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01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eines Steins wird mit folgender Tabelle gegeben</a:t>
            </a:r>
            <a:r>
              <a:rPr lang="de-AT" sz="2800" dirty="0" smtClean="0"/>
              <a:t>: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sz="2400" dirty="0" smtClean="0"/>
          </a:p>
          <a:p>
            <a:r>
              <a:rPr lang="de-AT" sz="2400" dirty="0" smtClean="0"/>
              <a:t>Wie </a:t>
            </a:r>
            <a:r>
              <a:rPr lang="de-AT" sz="2400" dirty="0"/>
              <a:t>kann man eine Formel für die Wegstrecke  aufstellen?</a:t>
            </a:r>
          </a:p>
          <a:p>
            <a:r>
              <a:rPr lang="de-AT" sz="2000" dirty="0">
                <a:solidFill>
                  <a:srgbClr val="002060"/>
                </a:solidFill>
              </a:rPr>
              <a:t>Dazu dividieren wir die Zahlen der Wegstrecke durch 5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>
                <a:effectLst/>
              </a:rPr>
              <a:t>Der „Freie Fall“ (=ohne Luftreibung)</a:t>
            </a:r>
            <a:endParaRPr lang="de-AT" sz="36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49466"/>
              </p:ext>
            </p:extLst>
          </p:nvPr>
        </p:nvGraphicFramePr>
        <p:xfrm>
          <a:off x="3923928" y="2132856"/>
          <a:ext cx="3325686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823"/>
                <a:gridCol w="1604010"/>
                <a:gridCol w="982853"/>
              </a:tblGrid>
              <a:tr h="558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Zeit 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Wegstrecke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durch 5</a:t>
                      </a:r>
                      <a:endParaRPr lang="de-AT" sz="20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1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5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2s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20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3 s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45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80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5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125 </a:t>
                      </a:r>
                      <a:r>
                        <a:rPr lang="de-AT" sz="2000" dirty="0" smtClean="0">
                          <a:effectLst/>
                        </a:rPr>
                        <a:t>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64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eines Steins wird mit folgender Tabelle gegeben</a:t>
            </a:r>
            <a:r>
              <a:rPr lang="de-AT" sz="2800" dirty="0" smtClean="0"/>
              <a:t>: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sz="2400" dirty="0" smtClean="0"/>
          </a:p>
          <a:p>
            <a:r>
              <a:rPr lang="de-AT" dirty="0" smtClean="0"/>
              <a:t>Nun sieht man, dass die neuen Zahlen die Quadrate der Zeiten (also t²) sind, daher ergibt sich die Formel für die Wegstrecke: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>
                <a:effectLst/>
              </a:rPr>
              <a:t>Der „Freie Fall“ (=ohne Luftreibung)</a:t>
            </a:r>
            <a:endParaRPr lang="de-AT" sz="36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054744"/>
              </p:ext>
            </p:extLst>
          </p:nvPr>
        </p:nvGraphicFramePr>
        <p:xfrm>
          <a:off x="3923928" y="2132856"/>
          <a:ext cx="3325686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823"/>
                <a:gridCol w="1604010"/>
                <a:gridCol w="982853"/>
              </a:tblGrid>
              <a:tr h="558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Zeit 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Wegstrecke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durch 5</a:t>
                      </a:r>
                      <a:endParaRPr lang="de-AT" sz="20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1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5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2s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20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3 s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45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80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5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125 </a:t>
                      </a:r>
                      <a:r>
                        <a:rPr lang="de-AT" sz="2000" dirty="0" smtClean="0">
                          <a:effectLst/>
                        </a:rPr>
                        <a:t>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68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eines Steins wird mit folgender Tabelle gegeben</a:t>
            </a:r>
            <a:r>
              <a:rPr lang="de-AT" sz="2800" dirty="0" smtClean="0"/>
              <a:t>: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sz="2400" dirty="0" smtClean="0"/>
          </a:p>
          <a:p>
            <a:endParaRPr lang="de-AT" dirty="0" smtClean="0"/>
          </a:p>
          <a:p>
            <a:r>
              <a:rPr lang="de-AT" dirty="0" smtClean="0"/>
              <a:t>Die Formel für die Wegstrecke ist: s(t) = 5*t²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>
                <a:effectLst/>
              </a:rPr>
              <a:t>Der „Freie Fall“ (=ohne Luftreibung)</a:t>
            </a:r>
            <a:endParaRPr lang="de-AT" sz="36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70786"/>
              </p:ext>
            </p:extLst>
          </p:nvPr>
        </p:nvGraphicFramePr>
        <p:xfrm>
          <a:off x="3923928" y="2132856"/>
          <a:ext cx="3325686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823"/>
                <a:gridCol w="1604010"/>
                <a:gridCol w="982853"/>
              </a:tblGrid>
              <a:tr h="558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Zeit 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Wegstrecke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durch 5</a:t>
                      </a:r>
                      <a:endParaRPr lang="de-AT" sz="20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1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5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2s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20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3 s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45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80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5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125 </a:t>
                      </a:r>
                      <a:r>
                        <a:rPr lang="de-AT" sz="2000" dirty="0" smtClean="0">
                          <a:effectLst/>
                        </a:rPr>
                        <a:t>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de-AT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54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r>
              <a:rPr lang="de-AT" sz="2400" dirty="0" smtClean="0"/>
              <a:t>Wir wollen die mittlere Geschwindigkeit im Zeitintervall [2;4] bestimmen. </a:t>
            </a:r>
          </a:p>
          <a:p>
            <a:r>
              <a:rPr lang="de-AT" sz="2400" dirty="0" smtClean="0"/>
              <a:t>Dazu müssen wir die Wegdifferenz durch die Zeitdifferenz dividieren:</a:t>
            </a:r>
          </a:p>
          <a:p>
            <a:endParaRPr lang="de-AT" sz="2400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000" dirty="0" smtClean="0">
                <a:effectLst/>
              </a:rPr>
              <a:t>Bestimmung der mittleren Geschwindigkeit</a:t>
            </a:r>
            <a:endParaRPr lang="de-AT" sz="30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236314"/>
              </p:ext>
            </p:extLst>
          </p:nvPr>
        </p:nvGraphicFramePr>
        <p:xfrm>
          <a:off x="2843808" y="1124744"/>
          <a:ext cx="2342833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823"/>
                <a:gridCol w="1604010"/>
              </a:tblGrid>
              <a:tr h="558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Zeit 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Wegstrecke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1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5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2s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20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3 s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45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80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5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125 </a:t>
                      </a:r>
                      <a:r>
                        <a:rPr lang="de-AT" sz="2000" dirty="0" smtClean="0">
                          <a:effectLst/>
                        </a:rPr>
                        <a:t>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95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de-AT" dirty="0" smtClean="0"/>
              </a:p>
              <a:p>
                <a:endParaRPr lang="de-AT" dirty="0"/>
              </a:p>
              <a:p>
                <a:endParaRPr lang="de-AT" dirty="0" smtClean="0"/>
              </a:p>
              <a:p>
                <a:endParaRPr lang="de-AT" dirty="0"/>
              </a:p>
              <a:p>
                <a:r>
                  <a:rPr lang="de-AT" sz="2400" dirty="0" smtClean="0"/>
                  <a:t>Wir wollen die mittlere Geschwindigkeit im Zeitintervall [2;4] bestimmen. </a:t>
                </a:r>
              </a:p>
              <a:p>
                <a:r>
                  <a:rPr lang="de-AT" sz="2400" dirty="0" smtClean="0"/>
                  <a:t>Dazu müssen wir die Wegdifferenz durch die Zeitdifferenz dividieren:</a:t>
                </a:r>
              </a:p>
              <a:p>
                <a:endParaRPr lang="de-AT" sz="100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/>
                        </a:rPr>
                        <m:t>𝑣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de-AT" sz="2400" i="1">
                              <a:latin typeface="Cambria Math"/>
                            </a:rPr>
                            <m:t>;4</m:t>
                          </m:r>
                        </m:e>
                      </m:d>
                      <m:r>
                        <a:rPr lang="de-AT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  <m:r>
                            <a:rPr lang="de-AT" sz="2400" i="1">
                              <a:latin typeface="Cambria Math"/>
                            </a:rPr>
                            <m:t>−</m:t>
                          </m:r>
                          <m:r>
                            <a:rPr lang="de-AT" sz="2400" i="1">
                              <a:latin typeface="Cambria Math"/>
                            </a:rPr>
                            <m:t>𝑠</m:t>
                          </m:r>
                          <m:r>
                            <a:rPr lang="de-AT" sz="2400" i="1">
                              <a:latin typeface="Cambria Math"/>
                            </a:rPr>
                            <m:t>(2)</m:t>
                          </m:r>
                        </m:num>
                        <m:den>
                          <m:r>
                            <a:rPr lang="de-AT" sz="2400" i="1">
                              <a:latin typeface="Cambria Math"/>
                            </a:rPr>
                            <m:t>4−2</m:t>
                          </m:r>
                        </m:den>
                      </m:f>
                      <m:r>
                        <a:rPr lang="de-AT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de-AT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/>
                            </a:rPr>
                            <m:t>80−20</m:t>
                          </m:r>
                        </m:num>
                        <m:den>
                          <m:r>
                            <a:rPr lang="de-AT" sz="2400" i="1">
                              <a:latin typeface="Cambria Math"/>
                            </a:rPr>
                            <m:t>4−2</m:t>
                          </m:r>
                        </m:den>
                      </m:f>
                      <m:r>
                        <a:rPr lang="de-AT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de-AT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/>
                            </a:rPr>
                            <m:t>60</m:t>
                          </m:r>
                        </m:num>
                        <m:den>
                          <m:r>
                            <a:rPr lang="de-AT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de-AT" sz="2400" i="1">
                          <a:latin typeface="Cambria Math"/>
                        </a:rPr>
                        <m:t>=30  </m:t>
                      </m:r>
                      <m:r>
                        <a:rPr lang="de-AT" sz="2400" i="1">
                          <a:latin typeface="Cambria Math"/>
                        </a:rPr>
                        <m:t>𝑚</m:t>
                      </m:r>
                      <m:r>
                        <a:rPr lang="de-AT" sz="2400" i="1">
                          <a:latin typeface="Cambria Math"/>
                        </a:rPr>
                        <m:t>/</m:t>
                      </m:r>
                      <m:r>
                        <a:rPr lang="de-AT" sz="24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de-AT" sz="2400" dirty="0" smtClean="0"/>
              </a:p>
              <a:p>
                <a:endParaRPr lang="de-AT" dirty="0"/>
              </a:p>
              <a:p>
                <a:endParaRPr lang="de-AT" dirty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000" dirty="0" smtClean="0">
                <a:effectLst/>
              </a:rPr>
              <a:t>Bestimmung der mittleren Geschwindigkeit</a:t>
            </a:r>
            <a:endParaRPr lang="de-AT" sz="30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75409"/>
              </p:ext>
            </p:extLst>
          </p:nvPr>
        </p:nvGraphicFramePr>
        <p:xfrm>
          <a:off x="2843808" y="1124744"/>
          <a:ext cx="3325686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823"/>
                <a:gridCol w="1604010"/>
                <a:gridCol w="982853"/>
              </a:tblGrid>
              <a:tr h="558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Zeit 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Wegstrecke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durch 5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1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5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2s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20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3 s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45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80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5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125 </a:t>
                      </a:r>
                      <a:r>
                        <a:rPr lang="de-AT" sz="2000" dirty="0" smtClean="0">
                          <a:effectLst/>
                        </a:rPr>
                        <a:t>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3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AT" i="1" smtClean="0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i="1">
                            <a:latin typeface="Cambria Math"/>
                          </a:rPr>
                        </m:ctrlPr>
                      </m:dPr>
                      <m:e>
                        <m:r>
                          <a:rPr lang="de-AT" b="0" i="1" smtClean="0">
                            <a:latin typeface="Cambria Math"/>
                          </a:rPr>
                          <m:t>2</m:t>
                        </m:r>
                        <m:r>
                          <a:rPr lang="de-AT" i="1">
                            <a:latin typeface="Cambria Math"/>
                          </a:rPr>
                          <m:t>;4</m:t>
                        </m:r>
                      </m:e>
                    </m:d>
                    <m:r>
                      <a:rPr lang="de-AT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de-AT" i="1">
                            <a:latin typeface="Cambria Math"/>
                          </a:rPr>
                          <m:t>−</m:t>
                        </m:r>
                        <m:r>
                          <a:rPr lang="de-AT" i="1">
                            <a:latin typeface="Cambria Math"/>
                          </a:rPr>
                          <m:t>𝑠</m:t>
                        </m:r>
                        <m:r>
                          <a:rPr lang="de-AT" i="1">
                            <a:latin typeface="Cambria Math"/>
                          </a:rPr>
                          <m:t>(2)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4−2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80−20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4−2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60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=30  </m:t>
                    </m:r>
                    <m:r>
                      <a:rPr lang="de-AT" i="1">
                        <a:latin typeface="Cambria Math"/>
                      </a:rPr>
                      <m:t>𝑚</m:t>
                    </m:r>
                    <m:r>
                      <a:rPr lang="de-AT" i="1">
                        <a:latin typeface="Cambria Math"/>
                      </a:rPr>
                      <m:t>/</m:t>
                    </m:r>
                    <m:r>
                      <a:rPr lang="de-AT" i="1">
                        <a:latin typeface="Cambria Math"/>
                      </a:rPr>
                      <m:t>𝑠</m:t>
                    </m:r>
                  </m:oMath>
                </a14:m>
                <a:endParaRPr lang="de-AT" dirty="0" smtClean="0"/>
              </a:p>
              <a:p>
                <a:endParaRPr lang="de-AT" sz="1400" dirty="0"/>
              </a:p>
              <a:p>
                <a:r>
                  <a:rPr lang="de-AT" sz="2200" dirty="0" smtClean="0"/>
                  <a:t>Dazu ersetzen wir nur die konkreten Zahlen für die Zeit (2 und 4) durch die Buchstaben a und e (für Anfangszeit und Endzeit)</a:t>
                </a:r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Bestimmung der mittleren Geschwindigkeit allgemein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91050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AT" i="1" smtClean="0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i="1">
                            <a:latin typeface="Cambria Math"/>
                          </a:rPr>
                        </m:ctrlPr>
                      </m:dPr>
                      <m:e>
                        <m:r>
                          <a:rPr lang="de-AT" b="0" i="1" smtClean="0">
                            <a:latin typeface="Cambria Math"/>
                          </a:rPr>
                          <m:t>2</m:t>
                        </m:r>
                        <m:r>
                          <a:rPr lang="de-AT" i="1">
                            <a:latin typeface="Cambria Math"/>
                          </a:rPr>
                          <m:t>;4</m:t>
                        </m:r>
                      </m:e>
                    </m:d>
                    <m:r>
                      <a:rPr lang="de-AT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de-AT" i="1">
                            <a:latin typeface="Cambria Math"/>
                          </a:rPr>
                          <m:t>−</m:t>
                        </m:r>
                        <m:r>
                          <a:rPr lang="de-AT" i="1">
                            <a:latin typeface="Cambria Math"/>
                          </a:rPr>
                          <m:t>𝑠</m:t>
                        </m:r>
                        <m:r>
                          <a:rPr lang="de-AT" i="1">
                            <a:latin typeface="Cambria Math"/>
                          </a:rPr>
                          <m:t>(2)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4−2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80−20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4−2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60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=30  </m:t>
                    </m:r>
                    <m:r>
                      <a:rPr lang="de-AT" i="1">
                        <a:latin typeface="Cambria Math"/>
                      </a:rPr>
                      <m:t>𝑚</m:t>
                    </m:r>
                    <m:r>
                      <a:rPr lang="de-AT" i="1">
                        <a:latin typeface="Cambria Math"/>
                      </a:rPr>
                      <m:t>/</m:t>
                    </m:r>
                    <m:r>
                      <a:rPr lang="de-AT" i="1">
                        <a:latin typeface="Cambria Math"/>
                      </a:rPr>
                      <m:t>𝑠</m:t>
                    </m:r>
                  </m:oMath>
                </a14:m>
                <a:endParaRPr lang="de-AT" dirty="0" smtClean="0"/>
              </a:p>
              <a:p>
                <a:endParaRPr lang="de-AT" sz="1400" dirty="0"/>
              </a:p>
              <a:p>
                <a:r>
                  <a:rPr lang="de-AT" sz="2200" dirty="0" smtClean="0"/>
                  <a:t>Dazu ersetzen wir nur die konkreten Zahlen für die Zeit (2 und 4) durch die Buchstaben </a:t>
                </a:r>
                <a:r>
                  <a:rPr lang="de-AT" sz="2200" dirty="0" err="1" smtClean="0"/>
                  <a:t>t</a:t>
                </a:r>
                <a:r>
                  <a:rPr lang="de-AT" sz="1600" dirty="0" err="1" smtClean="0"/>
                  <a:t>a</a:t>
                </a:r>
                <a:r>
                  <a:rPr lang="de-AT" sz="2200" dirty="0" smtClean="0"/>
                  <a:t> und </a:t>
                </a:r>
                <a:r>
                  <a:rPr lang="de-AT" sz="2200" dirty="0" err="1" smtClean="0"/>
                  <a:t>t</a:t>
                </a:r>
                <a:r>
                  <a:rPr lang="de-AT" sz="1600" dirty="0" err="1" smtClean="0"/>
                  <a:t>e</a:t>
                </a:r>
                <a:r>
                  <a:rPr lang="de-AT" sz="2200" dirty="0" smtClean="0"/>
                  <a:t> </a:t>
                </a:r>
              </a:p>
              <a:p>
                <a:r>
                  <a:rPr lang="de-AT" sz="2200" dirty="0"/>
                  <a:t>	</a:t>
                </a:r>
                <a:r>
                  <a:rPr lang="de-AT" sz="2200" dirty="0" smtClean="0"/>
                  <a:t>	(für Anfangszeit und Endzeit)</a:t>
                </a:r>
              </a:p>
              <a:p>
                <a:r>
                  <a:rPr lang="de-AT" sz="2200" dirty="0" smtClean="0"/>
                  <a:t>Und außerdem die Strecken durch die Formel s(t) = 5*t²</a:t>
                </a:r>
              </a:p>
              <a:p>
                <a:endParaRPr lang="de-AT" sz="1100" dirty="0" smtClean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2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Bestimmung der mittleren Geschwindigkeit allgemein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71331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AT" i="1" smtClean="0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i="1">
                            <a:latin typeface="Cambria Math"/>
                          </a:rPr>
                        </m:ctrlPr>
                      </m:dPr>
                      <m:e>
                        <m:r>
                          <a:rPr lang="de-AT" b="0" i="1" smtClean="0">
                            <a:latin typeface="Cambria Math"/>
                          </a:rPr>
                          <m:t>2</m:t>
                        </m:r>
                        <m:r>
                          <a:rPr lang="de-AT" i="1">
                            <a:latin typeface="Cambria Math"/>
                          </a:rPr>
                          <m:t>;4</m:t>
                        </m:r>
                      </m:e>
                    </m:d>
                    <m:r>
                      <a:rPr lang="de-AT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de-AT" i="1">
                            <a:latin typeface="Cambria Math"/>
                          </a:rPr>
                          <m:t>−</m:t>
                        </m:r>
                        <m:r>
                          <a:rPr lang="de-AT" i="1">
                            <a:latin typeface="Cambria Math"/>
                          </a:rPr>
                          <m:t>𝑠</m:t>
                        </m:r>
                        <m:r>
                          <a:rPr lang="de-AT" i="1">
                            <a:latin typeface="Cambria Math"/>
                          </a:rPr>
                          <m:t>(2)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4−2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80−20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4−2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60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=30  </m:t>
                    </m:r>
                    <m:r>
                      <a:rPr lang="de-AT" i="1">
                        <a:latin typeface="Cambria Math"/>
                      </a:rPr>
                      <m:t>𝑚</m:t>
                    </m:r>
                    <m:r>
                      <a:rPr lang="de-AT" i="1">
                        <a:latin typeface="Cambria Math"/>
                      </a:rPr>
                      <m:t>/</m:t>
                    </m:r>
                    <m:r>
                      <a:rPr lang="de-AT" i="1">
                        <a:latin typeface="Cambria Math"/>
                      </a:rPr>
                      <m:t>𝑠</m:t>
                    </m:r>
                  </m:oMath>
                </a14:m>
                <a:endParaRPr lang="de-AT" dirty="0" smtClean="0"/>
              </a:p>
              <a:p>
                <a:endParaRPr lang="de-AT" sz="1400" dirty="0"/>
              </a:p>
              <a:p>
                <a:r>
                  <a:rPr lang="de-AT" sz="2200" dirty="0" smtClean="0"/>
                  <a:t>Dazu ersetzen wir nur die konkreten Zahlen für die Zeit (2 und 4) durch die Buchstaben </a:t>
                </a:r>
                <a:r>
                  <a:rPr lang="de-AT" sz="2200" dirty="0" err="1"/>
                  <a:t>t</a:t>
                </a:r>
                <a:r>
                  <a:rPr lang="de-AT" sz="1600" dirty="0" err="1"/>
                  <a:t>a</a:t>
                </a:r>
                <a:r>
                  <a:rPr lang="de-AT" sz="2200" dirty="0"/>
                  <a:t> und </a:t>
                </a:r>
                <a:r>
                  <a:rPr lang="de-AT" sz="2200" dirty="0" err="1"/>
                  <a:t>t</a:t>
                </a:r>
                <a:r>
                  <a:rPr lang="de-AT" sz="1600" dirty="0" err="1"/>
                  <a:t>e</a:t>
                </a:r>
                <a:r>
                  <a:rPr lang="de-AT" sz="2200" dirty="0"/>
                  <a:t> </a:t>
                </a:r>
              </a:p>
              <a:p>
                <a:r>
                  <a:rPr lang="de-AT" sz="2200" dirty="0"/>
                  <a:t>		(für Anfangszeit und Endzeit</a:t>
                </a:r>
                <a:r>
                  <a:rPr lang="de-AT" sz="2200" dirty="0" smtClean="0"/>
                  <a:t>)</a:t>
                </a:r>
              </a:p>
              <a:p>
                <a:r>
                  <a:rPr lang="de-AT" sz="2200" dirty="0" smtClean="0"/>
                  <a:t>Und außerdem die Strecken durch die Formel s(t) = 5*t²</a:t>
                </a:r>
              </a:p>
              <a:p>
                <a:endParaRPr lang="de-AT" sz="1100" dirty="0" smtClean="0"/>
              </a:p>
              <a:p>
                <a14:m>
                  <m:oMath xmlns:m="http://schemas.openxmlformats.org/officeDocument/2006/math">
                    <m:r>
                      <a:rPr lang="de-AT" sz="2800" i="1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8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8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8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de-AT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8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800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de-AT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800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sz="28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8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800" b="0" i="1" smtClean="0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  <m:r>
                          <a:rPr lang="de-AT" sz="2800" i="1">
                            <a:latin typeface="Cambria Math"/>
                          </a:rPr>
                          <m:t>−</m:t>
                        </m:r>
                        <m:r>
                          <a:rPr lang="de-AT" sz="2800" i="1">
                            <a:latin typeface="Cambria Math"/>
                          </a:rPr>
                          <m:t>𝑠</m:t>
                        </m:r>
                        <m:r>
                          <a:rPr lang="de-AT" sz="28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de-AT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8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8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800" i="1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de-AT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8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800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80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8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8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de-AT" sz="28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800" b="0" i="1" smtClean="0">
                            <a:latin typeface="Cambria Math"/>
                          </a:rPr>
                          <m:t>5∗</m:t>
                        </m:r>
                        <m:sSup>
                          <m:sSupPr>
                            <m:ctrlPr>
                              <a:rPr lang="de-AT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8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800" b="0" i="1" smtClean="0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  <m:sup>
                            <m:r>
                              <a:rPr lang="de-AT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de-AT" sz="2800" b="0" i="1" smtClean="0">
                            <a:latin typeface="Cambria Math"/>
                          </a:rPr>
                          <m:t>−5∗</m:t>
                        </m:r>
                        <m:sSup>
                          <m:sSupPr>
                            <m:ctrlPr>
                              <a:rPr lang="de-AT" sz="28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8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800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e>
                          <m:sup>
                            <m:r>
                              <a:rPr lang="de-AT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de-AT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8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8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8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8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8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de-AT" dirty="0" smtClean="0"/>
              </a:p>
              <a:p>
                <a:endParaRPr lang="de-AT" dirty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2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Bestimmung der mittleren Geschwindigkeit allgemein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24610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de-AT" i="1" smtClean="0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i="1">
                            <a:latin typeface="Cambria Math"/>
                          </a:rPr>
                        </m:ctrlPr>
                      </m:dPr>
                      <m:e>
                        <m:r>
                          <a:rPr lang="de-AT" b="0" i="1" smtClean="0">
                            <a:latin typeface="Cambria Math"/>
                          </a:rPr>
                          <m:t>2</m:t>
                        </m:r>
                        <m:r>
                          <a:rPr lang="de-AT" i="1">
                            <a:latin typeface="Cambria Math"/>
                          </a:rPr>
                          <m:t>;4</m:t>
                        </m:r>
                      </m:e>
                    </m:d>
                    <m:r>
                      <a:rPr lang="de-AT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de-AT" i="1">
                            <a:latin typeface="Cambria Math"/>
                          </a:rPr>
                          <m:t>−</m:t>
                        </m:r>
                        <m:r>
                          <a:rPr lang="de-AT" i="1">
                            <a:latin typeface="Cambria Math"/>
                          </a:rPr>
                          <m:t>𝑠</m:t>
                        </m:r>
                        <m:r>
                          <a:rPr lang="de-AT" i="1">
                            <a:latin typeface="Cambria Math"/>
                          </a:rPr>
                          <m:t>(2)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4−2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80−20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4−2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60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=30  </m:t>
                    </m:r>
                    <m:r>
                      <a:rPr lang="de-AT" i="1">
                        <a:latin typeface="Cambria Math"/>
                      </a:rPr>
                      <m:t>𝑚</m:t>
                    </m:r>
                    <m:r>
                      <a:rPr lang="de-AT" i="1">
                        <a:latin typeface="Cambria Math"/>
                      </a:rPr>
                      <m:t>/</m:t>
                    </m:r>
                    <m:r>
                      <a:rPr lang="de-AT" i="1">
                        <a:latin typeface="Cambria Math"/>
                      </a:rPr>
                      <m:t>𝑠</m:t>
                    </m:r>
                  </m:oMath>
                </a14:m>
                <a:endParaRPr lang="de-AT" dirty="0" smtClean="0"/>
              </a:p>
              <a:p>
                <a:endParaRPr lang="de-AT" sz="1400" dirty="0"/>
              </a:p>
              <a:p>
                <a:r>
                  <a:rPr lang="de-AT" sz="2200" dirty="0" smtClean="0"/>
                  <a:t>Dazu ersetzen wir nur die konkreten Zahlen für die Zeit (2 und 4) durch die Buchstaben </a:t>
                </a:r>
                <a:r>
                  <a:rPr lang="de-AT" sz="2200" dirty="0" err="1"/>
                  <a:t>t</a:t>
                </a:r>
                <a:r>
                  <a:rPr lang="de-AT" sz="1600" dirty="0" err="1"/>
                  <a:t>a</a:t>
                </a:r>
                <a:r>
                  <a:rPr lang="de-AT" sz="2200" dirty="0"/>
                  <a:t> und </a:t>
                </a:r>
                <a:r>
                  <a:rPr lang="de-AT" sz="2200" dirty="0" err="1"/>
                  <a:t>t</a:t>
                </a:r>
                <a:r>
                  <a:rPr lang="de-AT" sz="1600" dirty="0" err="1"/>
                  <a:t>e</a:t>
                </a:r>
                <a:r>
                  <a:rPr lang="de-AT" sz="2200" dirty="0"/>
                  <a:t> </a:t>
                </a:r>
              </a:p>
              <a:p>
                <a:r>
                  <a:rPr lang="de-AT" sz="2200" dirty="0"/>
                  <a:t>		(für Anfangszeit und Endzeit</a:t>
                </a:r>
                <a:r>
                  <a:rPr lang="de-AT" sz="2200" dirty="0" smtClean="0"/>
                  <a:t>)</a:t>
                </a:r>
              </a:p>
              <a:p>
                <a:r>
                  <a:rPr lang="de-AT" sz="2200" dirty="0" smtClean="0"/>
                  <a:t>Und außerdem die Strecken durch die Formel s(t) = 5*t²</a:t>
                </a:r>
              </a:p>
              <a:p>
                <a:endParaRPr lang="de-AT" sz="1100" dirty="0" smtClean="0"/>
              </a:p>
              <a:p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r>
                          <a:rPr lang="de-AT" sz="2400" i="1">
                            <a:latin typeface="Cambria Math"/>
                          </a:rPr>
                          <m:t>𝑠</m:t>
                        </m:r>
                        <m:r>
                          <a:rPr lang="de-AT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de-AT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/>
                          </a:rPr>
                          <m:t>5∗</m:t>
                        </m:r>
                        <m:sSup>
                          <m:sSup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  <m:sup>
                            <m:r>
                              <a:rPr lang="de-AT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de-AT" sz="2400" i="1">
                            <a:latin typeface="Cambria Math"/>
                          </a:rPr>
                          <m:t>−5∗</m:t>
                        </m:r>
                        <m:sSup>
                          <m:sSup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e>
                          <m:sup>
                            <m:r>
                              <a:rPr lang="de-AT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de-AT" dirty="0" smtClean="0"/>
              </a:p>
              <a:p>
                <a:endParaRPr lang="de-AT" dirty="0"/>
              </a:p>
              <a:p>
                <a:pPr marL="109728" indent="0">
                  <a:buNone/>
                </a:pPr>
                <a:r>
                  <a:rPr lang="de-AT" sz="2400" dirty="0" smtClean="0"/>
                  <a:t>Wie können wir das noch vereinfachen?</a:t>
                </a:r>
                <a:endParaRPr lang="de-AT" sz="2400" dirty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2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Bestimmung der mittleren Geschwindigkeit allgemein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65469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de-AT" dirty="0" smtClean="0"/>
              </a:p>
              <a:p>
                <a:r>
                  <a:rPr lang="de-AT" dirty="0" smtClean="0"/>
                  <a:t>Denken wir an Geschwindigkeit, so fällt uns sofort Kilometer pro Stunde ein. </a:t>
                </a:r>
              </a:p>
              <a:p>
                <a:endParaRPr lang="de-AT" dirty="0" smtClean="0"/>
              </a:p>
              <a:p>
                <a:r>
                  <a:rPr lang="de-AT" dirty="0" smtClean="0"/>
                  <a:t>Das ist auch gleich die Formel der Geschwindigkeit:</a:t>
                </a:r>
              </a:p>
              <a:p>
                <a:endParaRPr lang="de-AT" i="1" dirty="0" smtClean="0"/>
              </a:p>
              <a:p>
                <a14:m>
                  <m:oMath xmlns:m="http://schemas.openxmlformats.org/officeDocument/2006/math">
                    <m:r>
                      <a:rPr lang="de-AT" i="1">
                        <a:latin typeface="Cambria Math"/>
                      </a:rPr>
                      <m:t>𝐺𝑒𝑠𝑐h𝑤𝑖𝑛𝑑𝑖𝑔𝑘𝑒𝑖𝑡</m:t>
                    </m:r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𝑊𝑒𝑔𝑠𝑡𝑟𝑒𝑐𝑘𝑒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𝑍𝑒𝑖𝑡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           </m:t>
                    </m:r>
                    <m:r>
                      <a:rPr lang="de-AT" i="1">
                        <a:latin typeface="Cambria Math"/>
                      </a:rPr>
                      <m:t>𝑣</m:t>
                    </m:r>
                    <m:r>
                      <a:rPr lang="de-AT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AT" dirty="0">
                <a:effectLst/>
              </a:rPr>
              <a:t>Wie ist Geschwindigkeit definiert</a:t>
            </a:r>
            <a:r>
              <a:rPr lang="de-AT" dirty="0" smtClean="0">
                <a:effectLst/>
              </a:rPr>
              <a:t>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10603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de-AT" sz="1100" dirty="0" smtClean="0"/>
              </a:p>
              <a:p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r>
                          <a:rPr lang="de-AT" sz="2400" i="1">
                            <a:latin typeface="Cambria Math"/>
                          </a:rPr>
                          <m:t>𝑠</m:t>
                        </m:r>
                        <m:r>
                          <a:rPr lang="de-AT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de-AT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/>
                          </a:rPr>
                          <m:t>5∗</m:t>
                        </m:r>
                        <m:sSup>
                          <m:sSup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  <m:sup>
                            <m:r>
                              <a:rPr lang="de-AT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de-AT" sz="2400" i="1">
                            <a:latin typeface="Cambria Math"/>
                          </a:rPr>
                          <m:t>−5∗</m:t>
                        </m:r>
                        <m:sSup>
                          <m:sSup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e>
                          <m:sup>
                            <m:r>
                              <a:rPr lang="de-AT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de-AT" dirty="0" smtClean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Bestimmung der mittleren Geschwindigkeit allgemein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44860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de-AT" sz="1100" dirty="0" smtClean="0"/>
              </a:p>
              <a:p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r>
                          <a:rPr lang="de-AT" sz="2400" i="1">
                            <a:latin typeface="Cambria Math"/>
                          </a:rPr>
                          <m:t>𝑠</m:t>
                        </m:r>
                        <m:r>
                          <a:rPr lang="de-AT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de-AT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/>
                          </a:rPr>
                          <m:t>5∗</m:t>
                        </m:r>
                        <m:sSup>
                          <m:sSup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  <m:sup>
                            <m:r>
                              <a:rPr lang="de-AT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de-AT" sz="2400" i="1">
                            <a:latin typeface="Cambria Math"/>
                          </a:rPr>
                          <m:t>−5∗</m:t>
                        </m:r>
                        <m:sSup>
                          <m:sSup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e>
                          <m:sup>
                            <m:r>
                              <a:rPr lang="de-AT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de-AT" dirty="0" smtClean="0"/>
              </a:p>
              <a:p>
                <a:pPr marL="109728" indent="0">
                  <a:buNone/>
                </a:pPr>
                <a:r>
                  <a:rPr lang="de-AT" sz="2400" dirty="0" smtClean="0"/>
                  <a:t>Dazu werden wir 5 herausheben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/>
                        </a:rPr>
                        <m:t>𝑣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de-AT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/>
                            </a:rPr>
                            <m:t>5∗</m:t>
                          </m:r>
                          <m:sSup>
                            <m:sSup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AT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de-AT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latin typeface="Cambria Math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AT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AT" sz="24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AT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AT" sz="2400" dirty="0" smtClean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Bestimmung der mittleren Geschwindigkeit allgemein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78803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de-AT" sz="1100" dirty="0" smtClean="0"/>
              </a:p>
              <a:p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r>
                          <a:rPr lang="de-AT" sz="2400" i="1">
                            <a:latin typeface="Cambria Math"/>
                          </a:rPr>
                          <m:t>𝑠</m:t>
                        </m:r>
                        <m:r>
                          <a:rPr lang="de-AT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de-AT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/>
                          </a:rPr>
                          <m:t>5∗</m:t>
                        </m:r>
                        <m:sSup>
                          <m:sSup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  <m:sup>
                            <m:r>
                              <a:rPr lang="de-AT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de-AT" sz="2400" i="1">
                            <a:latin typeface="Cambria Math"/>
                          </a:rPr>
                          <m:t>−5∗</m:t>
                        </m:r>
                        <m:sSup>
                          <m:sSup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e>
                          <m:sup>
                            <m:r>
                              <a:rPr lang="de-AT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de-AT" sz="2400" dirty="0"/>
              </a:p>
              <a:p>
                <a:pPr marL="109728" indent="0">
                  <a:buNone/>
                </a:pPr>
                <a:r>
                  <a:rPr lang="de-AT" sz="2400" dirty="0" smtClean="0"/>
                  <a:t>Dazu </a:t>
                </a:r>
                <a:r>
                  <a:rPr lang="de-AT" sz="2400" dirty="0"/>
                  <a:t>werden wir 5 herausheben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/>
                        </a:rPr>
                        <m:t>𝑣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de-AT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/>
                            </a:rPr>
                            <m:t>5∗</m:t>
                          </m:r>
                          <m:sSup>
                            <m:sSup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AT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de-AT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latin typeface="Cambria Math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AT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AT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AT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AT" sz="2400" dirty="0" smtClean="0">
                  <a:solidFill>
                    <a:srgbClr val="002060"/>
                  </a:solidFill>
                </a:endParaRPr>
              </a:p>
              <a:p>
                <a:pPr marL="109728" indent="0">
                  <a:buNone/>
                </a:pPr>
                <a:r>
                  <a:rPr lang="de-AT" sz="2400" dirty="0" smtClean="0">
                    <a:solidFill>
                      <a:srgbClr val="002060"/>
                    </a:solidFill>
                  </a:rPr>
                  <a:t>Und die binomische Formel benutzen: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/>
                        </a:rPr>
                        <m:t>𝑣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de-AT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/>
                            </a:rPr>
                            <m:t>5∗</m:t>
                          </m:r>
                          <m:d>
                            <m:dPr>
                              <m:ctrlPr>
                                <a:rPr lang="de-AT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latin typeface="Cambria Math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de-AT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AT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d>
                          <m:r>
                            <a:rPr lang="de-AT" sz="2400" b="0" i="1" smtClean="0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de-AT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de-AT" sz="2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AT" sz="2400" dirty="0">
                  <a:solidFill>
                    <a:srgbClr val="002060"/>
                  </a:solidFill>
                </a:endParaRPr>
              </a:p>
              <a:p>
                <a:pPr marL="109728" indent="0">
                  <a:buNone/>
                </a:pPr>
                <a:endParaRPr lang="de-AT" sz="2400" dirty="0" smtClean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Bestimmung der mittleren Geschwindigkeit allgemein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18679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de-AT" sz="1100" dirty="0" smtClean="0"/>
              </a:p>
              <a:p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A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r>
                          <a:rPr lang="de-AT" sz="2400" i="1">
                            <a:latin typeface="Cambria Math"/>
                          </a:rPr>
                          <m:t>𝑠</m:t>
                        </m:r>
                        <m:r>
                          <a:rPr lang="de-AT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de-AT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/>
                          </a:rPr>
                          <m:t>5∗</m:t>
                        </m:r>
                        <m:sSup>
                          <m:sSup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  <m:sup>
                            <m:r>
                              <a:rPr lang="de-AT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de-AT" sz="2400" i="1">
                            <a:latin typeface="Cambria Math"/>
                          </a:rPr>
                          <m:t>−5∗</m:t>
                        </m:r>
                        <m:sSup>
                          <m:sSup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e>
                          <m:sup>
                            <m:r>
                              <a:rPr lang="de-AT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de-AT" sz="2400" dirty="0"/>
              </a:p>
              <a:p>
                <a:pPr marL="109728" indent="0">
                  <a:buNone/>
                </a:pPr>
                <a:r>
                  <a:rPr lang="de-AT" sz="2400" dirty="0"/>
                  <a:t>Dazu werden wir 5 herausheben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/>
                        </a:rPr>
                        <m:t>𝑣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de-AT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/>
                            </a:rPr>
                            <m:t>5∗</m:t>
                          </m:r>
                          <m:sSup>
                            <m:sSup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AT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de-AT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latin typeface="Cambria Math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AT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AT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AT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AT" sz="2400" dirty="0">
                  <a:solidFill>
                    <a:srgbClr val="002060"/>
                  </a:solidFill>
                </a:endParaRPr>
              </a:p>
              <a:p>
                <a:pPr marL="109728" indent="0">
                  <a:buNone/>
                </a:pPr>
                <a:r>
                  <a:rPr lang="de-AT" sz="2400" dirty="0">
                    <a:solidFill>
                      <a:srgbClr val="002060"/>
                    </a:solidFill>
                  </a:rPr>
                  <a:t>Und die binomische Formel benutzen: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/>
                        </a:rPr>
                        <m:t>𝑣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de-AT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/>
                            </a:rPr>
                            <m:t>5∗</m:t>
                          </m:r>
                          <m:d>
                            <m:d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latin typeface="Cambria Math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de-AT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AT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d>
                          <m:r>
                            <a:rPr lang="de-AT" sz="2400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de-AT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 sz="2400" i="0"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AT" sz="2400" i="0">
                                  <a:latin typeface="Cambria Math"/>
                                </a:rPr>
                                <m:t>e</m:t>
                              </m:r>
                            </m:sub>
                          </m:sSub>
                          <m:r>
                            <a:rPr lang="de-AT" sz="2400" i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 sz="2400" i="0"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AT" sz="2400" i="0">
                                  <a:latin typeface="Cambria Math"/>
                                </a:rPr>
                                <m:t>a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AT" sz="2400" dirty="0">
                  <a:solidFill>
                    <a:srgbClr val="002060"/>
                  </a:solidFill>
                </a:endParaRPr>
              </a:p>
              <a:p>
                <a:pPr marL="109728" indent="0">
                  <a:buNone/>
                </a:pPr>
                <a:endParaRPr lang="de-AT" sz="1400" dirty="0" smtClean="0"/>
              </a:p>
              <a:p>
                <a:pPr marL="109728" indent="0">
                  <a:buNone/>
                </a:pPr>
                <a:r>
                  <a:rPr lang="de-AT" sz="2400" dirty="0" smtClean="0"/>
                  <a:t>Und </a:t>
                </a:r>
                <a:r>
                  <a:rPr lang="de-AT" sz="2400" dirty="0"/>
                  <a:t>dann kürzen</a:t>
                </a:r>
                <a:r>
                  <a:rPr lang="de-AT" sz="2400" dirty="0" smtClean="0"/>
                  <a:t>:</a:t>
                </a:r>
                <a:r>
                  <a:rPr lang="de-AT" sz="2400" dirty="0"/>
                  <a:t>	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</m:t>
                    </m:r>
                    <m:r>
                      <a:rPr lang="de-AT" sz="2400" b="0" i="1" smtClean="0">
                        <a:latin typeface="Cambria Math"/>
                      </a:rPr>
                      <m:t>5∗</m:t>
                    </m:r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(</m:t>
                        </m:r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de-AT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de-AT" sz="2400" dirty="0" smtClean="0">
                    <a:solidFill>
                      <a:srgbClr val="002060"/>
                    </a:solidFill>
                  </a:rPr>
                  <a:t>)</a:t>
                </a:r>
                <a:endParaRPr lang="de-AT" sz="2400" dirty="0">
                  <a:solidFill>
                    <a:srgbClr val="002060"/>
                  </a:solidFill>
                </a:endParaRPr>
              </a:p>
              <a:p>
                <a:pPr marL="109728" indent="0">
                  <a:buNone/>
                </a:pPr>
                <a:endParaRPr lang="de-AT" sz="2400" dirty="0" smtClean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Bestimmung der mittleren Geschwindigkeit allgemein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94697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e-AT" sz="2400" dirty="0" smtClean="0"/>
                  <a:t>Mit der Formel der mittleren Geschwindigkeit</a:t>
                </a:r>
              </a:p>
              <a:p>
                <a:pPr marL="109728" indent="0" algn="ctr">
                  <a:buNone/>
                </a:pPr>
                <a:r>
                  <a:rPr lang="de-AT" sz="2400" dirty="0" smtClean="0"/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=5∗</m:t>
                    </m:r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(</m:t>
                        </m:r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de-AT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de-AT" sz="2400" dirty="0">
                    <a:solidFill>
                      <a:srgbClr val="002060"/>
                    </a:solidFill>
                  </a:rPr>
                  <a:t>)</a:t>
                </a:r>
              </a:p>
              <a:p>
                <a:r>
                  <a:rPr lang="de-AT" sz="2400" dirty="0"/>
                  <a:t>k</a:t>
                </a:r>
                <a:r>
                  <a:rPr lang="de-AT" sz="2400" dirty="0" smtClean="0"/>
                  <a:t>önnen wir nun auch die momentane Geschwindigkeit berechnen.</a:t>
                </a:r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Momentane Fallgeschwindigkeit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225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e-AT" sz="2400" dirty="0" smtClean="0"/>
                  <a:t>Mit der Formel der mittleren Geschwindigkeit</a:t>
                </a:r>
              </a:p>
              <a:p>
                <a:pPr marL="109728" indent="0" algn="ctr">
                  <a:buNone/>
                </a:pPr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=5∗</m:t>
                    </m:r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(</m:t>
                        </m:r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de-AT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de-AT" sz="2400" dirty="0">
                    <a:solidFill>
                      <a:srgbClr val="002060"/>
                    </a:solidFill>
                  </a:rPr>
                  <a:t>)</a:t>
                </a:r>
              </a:p>
              <a:p>
                <a:r>
                  <a:rPr lang="de-AT" sz="2400" dirty="0"/>
                  <a:t>k</a:t>
                </a:r>
                <a:r>
                  <a:rPr lang="de-AT" sz="2400" dirty="0" smtClean="0"/>
                  <a:t>önnen wir nun auch die momentane Geschwindigkeit berechnen.</a:t>
                </a:r>
              </a:p>
              <a:p>
                <a:r>
                  <a:rPr lang="de-AT" sz="2400" dirty="0" smtClean="0"/>
                  <a:t>Dazu brauchen wir nur mehr den Wert des Endzeitpunktes </a:t>
                </a:r>
                <a:r>
                  <a:rPr lang="de-AT" sz="2400" dirty="0" err="1" smtClean="0"/>
                  <a:t>t</a:t>
                </a:r>
                <a:r>
                  <a:rPr lang="de-AT" sz="1600" dirty="0" err="1" smtClean="0"/>
                  <a:t>e</a:t>
                </a:r>
                <a:r>
                  <a:rPr lang="de-AT" sz="2400" dirty="0" smtClean="0"/>
                  <a:t> immer näher an den Anfangszeitpunkt </a:t>
                </a:r>
                <a:r>
                  <a:rPr lang="de-AT" sz="2400" dirty="0" err="1" smtClean="0"/>
                  <a:t>t</a:t>
                </a:r>
                <a:r>
                  <a:rPr lang="de-AT" sz="1600" dirty="0" err="1" smtClean="0"/>
                  <a:t>a</a:t>
                </a:r>
                <a:r>
                  <a:rPr lang="de-AT" sz="2400" dirty="0" smtClean="0"/>
                  <a:t> annähern </a:t>
                </a:r>
              </a:p>
              <a:p>
                <a:r>
                  <a:rPr lang="de-AT" sz="2400" dirty="0" smtClean="0"/>
                  <a:t>(in der Mathematik ist das der LIMES=Grenzwert)</a:t>
                </a:r>
              </a:p>
              <a:p>
                <a:endParaRPr lang="de-AT" sz="800" dirty="0" smtClean="0"/>
              </a:p>
              <a:p>
                <a:r>
                  <a:rPr lang="de-AT" sz="2400" dirty="0"/>
                  <a:t> </a:t>
                </a:r>
                <a:endParaRPr lang="de-AT" sz="2400" dirty="0" smtClean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Momentane Fallgeschwindigkeit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838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e-AT" sz="2400" dirty="0" smtClean="0"/>
                  <a:t>Mit der Formel der mittleren Geschwindigkeit</a:t>
                </a:r>
              </a:p>
              <a:p>
                <a:pPr marL="109728" indent="0" algn="ctr">
                  <a:buNone/>
                </a:pPr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sz="24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=5∗</m:t>
                    </m:r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(</m:t>
                        </m:r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de-AT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de-AT" sz="2400" dirty="0">
                    <a:solidFill>
                      <a:srgbClr val="002060"/>
                    </a:solidFill>
                  </a:rPr>
                  <a:t>)</a:t>
                </a:r>
              </a:p>
              <a:p>
                <a:r>
                  <a:rPr lang="de-AT" sz="2400" dirty="0"/>
                  <a:t>können wir nun auch die momentane Geschwindigkeit berechnen.</a:t>
                </a:r>
              </a:p>
              <a:p>
                <a:r>
                  <a:rPr lang="de-AT" sz="2400" dirty="0"/>
                  <a:t>Dazu brauchen wir nur mehr den Wert des Endzeitpunktes </a:t>
                </a:r>
                <a:r>
                  <a:rPr lang="de-AT" sz="2400" dirty="0" err="1"/>
                  <a:t>t</a:t>
                </a:r>
                <a:r>
                  <a:rPr lang="de-AT" sz="1600" dirty="0" err="1"/>
                  <a:t>e</a:t>
                </a:r>
                <a:r>
                  <a:rPr lang="de-AT" sz="2400" dirty="0"/>
                  <a:t> immer näher an den Anfangszeitpunkt </a:t>
                </a:r>
                <a:r>
                  <a:rPr lang="de-AT" sz="2400" dirty="0" err="1"/>
                  <a:t>t</a:t>
                </a:r>
                <a:r>
                  <a:rPr lang="de-AT" sz="1600" dirty="0" err="1"/>
                  <a:t>a</a:t>
                </a:r>
                <a:r>
                  <a:rPr lang="de-AT" sz="2400" dirty="0"/>
                  <a:t> annähern </a:t>
                </a:r>
              </a:p>
              <a:p>
                <a:r>
                  <a:rPr lang="de-AT" sz="2400" dirty="0"/>
                  <a:t>(in der Mathematik ist das der LIMES=Grenzwert)</a:t>
                </a:r>
              </a:p>
              <a:p>
                <a:endParaRPr lang="de-AT" sz="800" dirty="0" smtClean="0"/>
              </a:p>
              <a:p>
                <a:r>
                  <a:rPr lang="de-AT" sz="2400" dirty="0"/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 </m:t>
                    </m:r>
                    <m:func>
                      <m:funcPr>
                        <m:ctrlPr>
                          <a:rPr lang="de-AT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AT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  <m:r>
                              <a:rPr lang="de-AT" sz="2400" i="1">
                                <a:latin typeface="Cambria Math"/>
                              </a:rPr>
                              <m:t>→</m:t>
                            </m:r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de-AT" sz="2400" b="0" i="1" smtClean="0">
                            <a:latin typeface="Cambria Math"/>
                          </a:rPr>
                          <m:t>   </m:t>
                        </m:r>
                        <m:r>
                          <a:rPr lang="de-AT" sz="2400" i="1">
                            <a:latin typeface="Cambria Math"/>
                          </a:rPr>
                          <m:t>5∗</m:t>
                        </m:r>
                        <m:d>
                          <m:d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b="0" i="1" smtClean="0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de-AT" sz="24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e>
                        </m:d>
                        <m:r>
                          <a:rPr lang="de-AT" sz="2400" i="1">
                            <a:latin typeface="Cambria Math"/>
                          </a:rPr>
                          <m:t>=5∗</m:t>
                        </m:r>
                        <m:d>
                          <m:d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de-AT" sz="24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sz="24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e>
                        </m:d>
                        <m:r>
                          <a:rPr lang="de-AT" sz="2400" i="1">
                            <a:latin typeface="Cambria Math"/>
                          </a:rPr>
                          <m:t>=10</m:t>
                        </m:r>
                        <m:r>
                          <a:rPr lang="de-AT" sz="2400" b="0" i="1" smtClean="0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</m:func>
                  </m:oMath>
                </a14:m>
                <a:endParaRPr lang="de-AT" sz="2400" dirty="0" smtClean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Momentane Fallgeschwindigkeit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5858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e-AT" sz="2400" dirty="0" smtClean="0"/>
                  <a:t>      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de-AT" sz="2400" i="1">
                        <a:latin typeface="Cambria Math"/>
                      </a:rPr>
                      <m:t>=</m:t>
                    </m:r>
                  </m:oMath>
                </a14:m>
                <a:r>
                  <a:rPr lang="de-AT" sz="2400" dirty="0" smtClean="0"/>
                  <a:t>10 a</a:t>
                </a:r>
              </a:p>
              <a:p>
                <a:r>
                  <a:rPr lang="de-AT" sz="2400" dirty="0" smtClean="0"/>
                  <a:t>ist die Formel für die momentane Fallgeschwindigkeit zum Zeitpunkt a</a:t>
                </a:r>
              </a:p>
              <a:p>
                <a:endParaRPr lang="de-AT" sz="2400" dirty="0"/>
              </a:p>
              <a:p>
                <a:endParaRPr lang="de-AT" sz="2400" dirty="0"/>
              </a:p>
              <a:p>
                <a:pPr marL="109728" indent="0">
                  <a:buNone/>
                </a:pPr>
                <a:endParaRPr lang="de-AT" sz="2400" dirty="0" smtClean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Momentane Fallgeschwindigkeit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872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e-AT" sz="2400" dirty="0" smtClean="0"/>
                  <a:t>      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</m:t>
                    </m:r>
                  </m:oMath>
                </a14:m>
                <a:r>
                  <a:rPr lang="de-AT" sz="2400" dirty="0" smtClean="0"/>
                  <a:t>10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endParaRPr lang="de-AT" sz="2400" dirty="0" smtClean="0"/>
              </a:p>
              <a:p>
                <a:r>
                  <a:rPr lang="de-AT" sz="2400" dirty="0" smtClean="0"/>
                  <a:t>ist die Formel für die momentane Fallgeschwindigkeit zum Zeitpunkt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endParaRPr lang="de-AT" sz="2400" dirty="0" smtClean="0"/>
              </a:p>
              <a:p>
                <a:endParaRPr lang="de-AT" sz="2400" dirty="0"/>
              </a:p>
              <a:p>
                <a:r>
                  <a:rPr lang="de-AT" sz="2400" dirty="0" smtClean="0"/>
                  <a:t>Berechnet man damit die Geschwindigkeit des fallenden Steins nach 2 Sekunden, so ergibt sich</a:t>
                </a:r>
              </a:p>
              <a:p>
                <a:r>
                  <a:rPr lang="de-AT" sz="2400" dirty="0" smtClean="0"/>
                  <a:t>v(2) = </a:t>
                </a:r>
                <a:r>
                  <a:rPr lang="de-AT" sz="2400" dirty="0"/>
                  <a:t>10∙</a:t>
                </a:r>
                <a:r>
                  <a:rPr lang="de-AT" sz="2400" dirty="0" smtClean="0"/>
                  <a:t>2 = 20 m/s</a:t>
                </a:r>
              </a:p>
              <a:p>
                <a:r>
                  <a:rPr lang="de-AT" sz="2400" dirty="0" smtClean="0"/>
                  <a:t>Mit 3,6 multipliziert ergibt das v(2) = </a:t>
                </a:r>
                <a:r>
                  <a:rPr lang="de-AT" sz="2400" b="1" dirty="0" smtClean="0"/>
                  <a:t>72 km/h</a:t>
                </a:r>
              </a:p>
              <a:p>
                <a:endParaRPr lang="de-AT" sz="2400" dirty="0" smtClean="0"/>
              </a:p>
              <a:p>
                <a:endParaRPr lang="de-AT" sz="2400" dirty="0" smtClean="0"/>
              </a:p>
              <a:p>
                <a:endParaRPr lang="de-AT" sz="2400" dirty="0"/>
              </a:p>
              <a:p>
                <a:pPr marL="109728" indent="0">
                  <a:buNone/>
                </a:pPr>
                <a:endParaRPr lang="de-AT" sz="2400" dirty="0"/>
              </a:p>
              <a:p>
                <a:pPr marL="109728" indent="0">
                  <a:buNone/>
                </a:pPr>
                <a:endParaRPr lang="de-AT" sz="2400" dirty="0" smtClean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Momentane Fallgeschwindigkeit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68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e-AT" sz="2400" dirty="0" smtClean="0"/>
                  <a:t>      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de-AT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</m:d>
                    <m:r>
                      <a:rPr lang="de-AT" sz="2400" i="1">
                        <a:latin typeface="Cambria Math"/>
                      </a:rPr>
                      <m:t>=</m:t>
                    </m:r>
                  </m:oMath>
                </a14:m>
                <a:r>
                  <a:rPr lang="de-AT" sz="2400" dirty="0" smtClean="0"/>
                  <a:t>10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endParaRPr lang="de-AT" sz="2400" dirty="0" smtClean="0"/>
              </a:p>
              <a:p>
                <a:r>
                  <a:rPr lang="de-AT" sz="2400" dirty="0" smtClean="0"/>
                  <a:t>ist die Formel für die momentane Fallgeschwindigkeit zum Zeitpunkt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de-AT" sz="24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endParaRPr lang="de-AT" sz="2400" dirty="0" smtClean="0"/>
              </a:p>
              <a:p>
                <a:endParaRPr lang="de-AT" sz="2400" dirty="0"/>
              </a:p>
              <a:p>
                <a:r>
                  <a:rPr lang="de-AT" sz="2400" dirty="0" smtClean="0"/>
                  <a:t>Berechnet man damit die Geschwindigkeit des fallenden Steins nach 2 Sekunden, so ergibt sich</a:t>
                </a:r>
              </a:p>
              <a:p>
                <a:r>
                  <a:rPr lang="de-AT" sz="2400" dirty="0" smtClean="0"/>
                  <a:t>v(2) = </a:t>
                </a:r>
                <a:r>
                  <a:rPr lang="de-AT" sz="2400" dirty="0"/>
                  <a:t>10∙</a:t>
                </a:r>
                <a:r>
                  <a:rPr lang="de-AT" sz="2400" dirty="0" smtClean="0"/>
                  <a:t>2 = 20 m/s</a:t>
                </a:r>
              </a:p>
              <a:p>
                <a:r>
                  <a:rPr lang="de-AT" sz="2400" dirty="0" smtClean="0"/>
                  <a:t>Mit 3,6 multipliziert ergibt das v(2) = </a:t>
                </a:r>
                <a:r>
                  <a:rPr lang="de-AT" sz="2400" b="1" dirty="0" smtClean="0"/>
                  <a:t>72 km/h</a:t>
                </a:r>
              </a:p>
              <a:p>
                <a:endParaRPr lang="de-AT" sz="2400" dirty="0" smtClean="0"/>
              </a:p>
              <a:p>
                <a:r>
                  <a:rPr lang="de-AT" sz="2400" dirty="0" smtClean="0"/>
                  <a:t>Dasselbe für die Zeit t=4 ergibt</a:t>
                </a:r>
              </a:p>
              <a:p>
                <a:r>
                  <a:rPr lang="de-AT" sz="2400" dirty="0" smtClean="0"/>
                  <a:t>v(4) = 10∙4 = 40 m/s            =        </a:t>
                </a:r>
                <a:r>
                  <a:rPr lang="de-AT" sz="2400" b="1" dirty="0" smtClean="0"/>
                  <a:t>144 </a:t>
                </a:r>
                <a:r>
                  <a:rPr lang="de-AT" sz="2400" b="1" dirty="0" smtClean="0"/>
                  <a:t>km/h</a:t>
                </a:r>
              </a:p>
              <a:p>
                <a:endParaRPr lang="de-AT" sz="2400" dirty="0"/>
              </a:p>
              <a:p>
                <a:pPr marL="109728" indent="0">
                  <a:buNone/>
                </a:pPr>
                <a:endParaRPr lang="de-AT" sz="2400" dirty="0" smtClean="0"/>
              </a:p>
            </p:txBody>
          </p:sp>
        </mc:Choice>
        <mc:Fallback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 b="-296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Momentane Fallgeschwindigkeit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8320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AT" dirty="0" smtClean="0">
                <a:effectLst/>
              </a:rPr>
              <a:t/>
            </a:r>
            <a:br>
              <a:rPr lang="de-AT" dirty="0" smtClean="0">
                <a:effectLst/>
              </a:rPr>
            </a:br>
            <a:r>
              <a:rPr lang="de-AT" dirty="0">
                <a:effectLst/>
              </a:rPr>
              <a:t/>
            </a:r>
            <a:br>
              <a:rPr lang="de-AT" dirty="0">
                <a:effectLst/>
              </a:rPr>
            </a:br>
            <a:r>
              <a:rPr lang="de-AT" sz="3100" dirty="0" smtClean="0">
                <a:effectLst/>
              </a:rPr>
              <a:t>Wie </a:t>
            </a:r>
            <a:r>
              <a:rPr lang="de-AT" sz="3100" dirty="0">
                <a:effectLst/>
              </a:rPr>
              <a:t>kann man ohne Tachometer auf der Autobahn die Geschwindigkeit messen?</a:t>
            </a:r>
            <a:br>
              <a:rPr lang="de-AT" sz="3100" dirty="0">
                <a:effectLst/>
              </a:rPr>
            </a:br>
            <a:r>
              <a:rPr lang="de-AT" sz="3100" dirty="0" smtClean="0">
                <a:effectLst/>
              </a:rPr>
              <a:t/>
            </a:r>
            <a:br>
              <a:rPr lang="de-AT" sz="3100" dirty="0" smtClean="0">
                <a:effectLst/>
              </a:rPr>
            </a:br>
            <a:endParaRPr lang="de-AT" sz="3100" dirty="0"/>
          </a:p>
        </p:txBody>
      </p:sp>
    </p:spTree>
    <p:extLst>
      <p:ext uri="{BB962C8B-B14F-4D97-AF65-F5344CB8AC3E}">
        <p14:creationId xmlns:p14="http://schemas.microsoft.com/office/powerpoint/2010/main" val="81039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Was haben wir getan?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1274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Wir haben aus der Formel der Fallbewegung s(t) = 5*t² die Geschwindigkeit v(t) = 10*t hergeleitet.</a:t>
            </a:r>
          </a:p>
          <a:p>
            <a:endParaRPr lang="de-AT" dirty="0"/>
          </a:p>
          <a:p>
            <a:r>
              <a:rPr lang="de-AT" dirty="0" smtClean="0"/>
              <a:t>Können wir das jetzt auch für andere Formeln machen?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Was haben wir getan?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8555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Wir haben aus der Formel der Fallbewegung s(t) = 5*t² die Geschwindigkeit v(t) = 10*t hergeleitet.</a:t>
            </a:r>
          </a:p>
          <a:p>
            <a:endParaRPr lang="de-AT" dirty="0"/>
          </a:p>
          <a:p>
            <a:r>
              <a:rPr lang="de-AT" dirty="0" smtClean="0"/>
              <a:t>Können wir das jetzt auch für andere Formeln machen?</a:t>
            </a:r>
          </a:p>
          <a:p>
            <a:endParaRPr lang="de-AT" dirty="0"/>
          </a:p>
          <a:p>
            <a:r>
              <a:rPr lang="de-AT" dirty="0" smtClean="0"/>
              <a:t>Ja – dazu machen wir eine Tabelle: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Was haben wir getan?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244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Tabelle der Geschwindigkeiten</a:t>
            </a:r>
            <a:endParaRPr lang="de-AT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823978"/>
              </p:ext>
            </p:extLst>
          </p:nvPr>
        </p:nvGraphicFramePr>
        <p:xfrm>
          <a:off x="611561" y="1700808"/>
          <a:ext cx="7498957" cy="3322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136"/>
                <a:gridCol w="1784491"/>
                <a:gridCol w="2259330"/>
              </a:tblGrid>
              <a:tr h="1017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Typ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Wegfunktion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Geschwindigkeit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00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Stehen in 3m Entfernung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s(t) = 3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v(t) = 0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00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Gehen mit 2 m/s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s(t) = 2t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v(t) = 2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00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Fallen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s(t) = </a:t>
                      </a:r>
                      <a:r>
                        <a:rPr lang="de-AT" sz="2000" dirty="0" smtClean="0">
                          <a:effectLst/>
                        </a:rPr>
                        <a:t>5t²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v(t) = </a:t>
                      </a:r>
                      <a:r>
                        <a:rPr lang="de-AT" sz="2000" dirty="0" smtClean="0">
                          <a:effectLst/>
                        </a:rPr>
                        <a:t>10t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00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Beschleunigen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s(t) = t³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v(t) = </a:t>
                      </a:r>
                      <a:r>
                        <a:rPr lang="de-AT" sz="2000" dirty="0" smtClean="0">
                          <a:effectLst/>
                        </a:rPr>
                        <a:t>3t²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03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Allgemein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s(t</a:t>
                      </a:r>
                      <a:r>
                        <a:rPr lang="de-AT" sz="2000" dirty="0">
                          <a:effectLst/>
                        </a:rPr>
                        <a:t>) = </a:t>
                      </a:r>
                      <a:r>
                        <a:rPr lang="de-AT" sz="2000" dirty="0" smtClean="0">
                          <a:effectLst/>
                        </a:rPr>
                        <a:t>a*</a:t>
                      </a:r>
                      <a:r>
                        <a:rPr lang="de-AT" sz="2000" dirty="0" err="1" smtClean="0">
                          <a:effectLst/>
                        </a:rPr>
                        <a:t>t</a:t>
                      </a:r>
                      <a:r>
                        <a:rPr lang="de-AT" sz="2000" baseline="30000" dirty="0" err="1" smtClean="0">
                          <a:effectLst/>
                        </a:rPr>
                        <a:t>n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v(t</a:t>
                      </a:r>
                      <a:r>
                        <a:rPr lang="de-AT" sz="2000" dirty="0">
                          <a:effectLst/>
                        </a:rPr>
                        <a:t>) = </a:t>
                      </a:r>
                      <a:r>
                        <a:rPr lang="de-AT" sz="2000" dirty="0" smtClean="0">
                          <a:effectLst/>
                        </a:rPr>
                        <a:t>a*n*t</a:t>
                      </a:r>
                      <a:r>
                        <a:rPr lang="de-AT" sz="2000" baseline="30000" dirty="0" smtClean="0">
                          <a:effectLst/>
                        </a:rPr>
                        <a:t>n</a:t>
                      </a:r>
                      <a:r>
                        <a:rPr lang="de-AT" sz="2000" baseline="30000" dirty="0">
                          <a:effectLst/>
                        </a:rPr>
                        <a:t>−1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796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8962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/>
              <a:t>Jetzt können wir das Thema Geschwindigkeit auf allgemeine Funktionen erweitern:</a:t>
            </a:r>
          </a:p>
          <a:p>
            <a:endParaRPr lang="de-AT" sz="800" dirty="0"/>
          </a:p>
          <a:p>
            <a:r>
              <a:rPr lang="de-AT" sz="2400" dirty="0" smtClean="0"/>
              <a:t>Dann sind die Funktionen</a:t>
            </a:r>
          </a:p>
          <a:p>
            <a:r>
              <a:rPr lang="de-AT" sz="2400" dirty="0" smtClean="0"/>
              <a:t>f(x) = x²	</a:t>
            </a:r>
            <a:endParaRPr lang="de-AT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3341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/>
              <a:t>Jetzt können wir das Thema Geschwindigkeit auf allgemeine Funktionen erweitern:</a:t>
            </a:r>
          </a:p>
          <a:p>
            <a:endParaRPr lang="de-AT" sz="800" dirty="0"/>
          </a:p>
          <a:p>
            <a:r>
              <a:rPr lang="de-AT" sz="2400" dirty="0" smtClean="0"/>
              <a:t>Dann sind die Funktionen</a:t>
            </a:r>
          </a:p>
          <a:p>
            <a:r>
              <a:rPr lang="de-AT" sz="2400" dirty="0" smtClean="0"/>
              <a:t>f(x) = x²	</a:t>
            </a:r>
          </a:p>
          <a:p>
            <a:endParaRPr lang="de-AT" sz="800" dirty="0"/>
          </a:p>
          <a:p>
            <a:r>
              <a:rPr lang="de-AT" sz="2400" dirty="0"/>
              <a:t>u</a:t>
            </a:r>
            <a:r>
              <a:rPr lang="de-AT" sz="2400" dirty="0" smtClean="0"/>
              <a:t>nd die „Geschwindigkeiten“</a:t>
            </a:r>
          </a:p>
          <a:p>
            <a:r>
              <a:rPr lang="de-AT" sz="2400" dirty="0"/>
              <a:t>f</a:t>
            </a:r>
            <a:r>
              <a:rPr lang="de-AT" sz="2400" dirty="0" smtClean="0"/>
              <a:t>‘(x) = 2x</a:t>
            </a:r>
            <a:endParaRPr lang="de-AT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8236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/>
              <a:t>Jetzt können wir das Thema Geschwindigkeit auf allgemeine Funktionen erweitern:</a:t>
            </a:r>
          </a:p>
          <a:p>
            <a:endParaRPr lang="de-AT" sz="800" dirty="0"/>
          </a:p>
          <a:p>
            <a:r>
              <a:rPr lang="de-AT" sz="2400" dirty="0" smtClean="0"/>
              <a:t>Dann sind die Funktionen</a:t>
            </a:r>
          </a:p>
          <a:p>
            <a:r>
              <a:rPr lang="de-AT" sz="2400" dirty="0" smtClean="0"/>
              <a:t>f(x) = x²	</a:t>
            </a:r>
          </a:p>
          <a:p>
            <a:endParaRPr lang="de-AT" sz="800" dirty="0"/>
          </a:p>
          <a:p>
            <a:r>
              <a:rPr lang="de-AT" sz="2400" dirty="0"/>
              <a:t>u</a:t>
            </a:r>
            <a:r>
              <a:rPr lang="de-AT" sz="2400" dirty="0" smtClean="0"/>
              <a:t>nd die „Geschwindigkeiten“</a:t>
            </a:r>
          </a:p>
          <a:p>
            <a:r>
              <a:rPr lang="de-AT" sz="2400" dirty="0"/>
              <a:t>f</a:t>
            </a:r>
            <a:r>
              <a:rPr lang="de-AT" sz="2400" dirty="0" smtClean="0"/>
              <a:t>‘(x) = 2x</a:t>
            </a:r>
          </a:p>
          <a:p>
            <a:r>
              <a:rPr lang="de-AT" sz="2400" dirty="0" smtClean="0"/>
              <a:t>Und heißen: momentane Änderungsrate</a:t>
            </a:r>
            <a:endParaRPr lang="de-AT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9943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/>
              <a:t>Jetzt können wir das Thema Geschwindigkeit auf allgemeine Funktionen erweitern:</a:t>
            </a:r>
          </a:p>
          <a:p>
            <a:endParaRPr lang="de-AT" sz="800" dirty="0"/>
          </a:p>
          <a:p>
            <a:r>
              <a:rPr lang="de-AT" sz="2400" dirty="0" smtClean="0"/>
              <a:t>Dann sind die Funktionen</a:t>
            </a:r>
          </a:p>
          <a:p>
            <a:r>
              <a:rPr lang="de-AT" sz="2400" dirty="0" smtClean="0"/>
              <a:t>f(x) = x²	</a:t>
            </a:r>
          </a:p>
          <a:p>
            <a:endParaRPr lang="de-AT" sz="800" dirty="0"/>
          </a:p>
          <a:p>
            <a:r>
              <a:rPr lang="de-AT" sz="2400" dirty="0"/>
              <a:t>u</a:t>
            </a:r>
            <a:r>
              <a:rPr lang="de-AT" sz="2400" dirty="0" smtClean="0"/>
              <a:t>nd die „Geschwindigkeiten“</a:t>
            </a:r>
          </a:p>
          <a:p>
            <a:r>
              <a:rPr lang="de-AT" sz="2400" dirty="0"/>
              <a:t>f</a:t>
            </a:r>
            <a:r>
              <a:rPr lang="de-AT" sz="2400" dirty="0" smtClean="0"/>
              <a:t>‘(x) = 2x</a:t>
            </a:r>
          </a:p>
          <a:p>
            <a:r>
              <a:rPr lang="de-AT" sz="2400" dirty="0" smtClean="0"/>
              <a:t>Und heißen: momentane Änderungsrate</a:t>
            </a:r>
          </a:p>
          <a:p>
            <a:r>
              <a:rPr lang="de-AT" sz="2400" dirty="0"/>
              <a:t>o</a:t>
            </a:r>
            <a:r>
              <a:rPr lang="de-AT" sz="2400" dirty="0" smtClean="0"/>
              <a:t>der: 1.Ableitung</a:t>
            </a:r>
            <a:endParaRPr lang="de-AT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7043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de-AT" sz="2400" dirty="0" smtClean="0"/>
                  <a:t>Jetzt können wir das Thema Geschwindigkeit auf allgemeine Funktionen erweitern:</a:t>
                </a:r>
              </a:p>
              <a:p>
                <a:endParaRPr lang="de-AT" sz="800" dirty="0"/>
              </a:p>
              <a:p>
                <a:r>
                  <a:rPr lang="de-AT" sz="2400" dirty="0" smtClean="0"/>
                  <a:t>Dann sind die Funktionen</a:t>
                </a:r>
              </a:p>
              <a:p>
                <a:r>
                  <a:rPr lang="de-AT" sz="2400" dirty="0" smtClean="0"/>
                  <a:t>f(x) = x²	</a:t>
                </a:r>
              </a:p>
              <a:p>
                <a:endParaRPr lang="de-AT" sz="800" dirty="0"/>
              </a:p>
              <a:p>
                <a:r>
                  <a:rPr lang="de-AT" sz="2400" dirty="0"/>
                  <a:t>u</a:t>
                </a:r>
                <a:r>
                  <a:rPr lang="de-AT" sz="2400" dirty="0" smtClean="0"/>
                  <a:t>nd die „Geschwindigkeiten“</a:t>
                </a:r>
              </a:p>
              <a:p>
                <a:r>
                  <a:rPr lang="de-AT" sz="2400" dirty="0"/>
                  <a:t>f</a:t>
                </a:r>
                <a:r>
                  <a:rPr lang="de-AT" sz="2400" dirty="0" smtClean="0"/>
                  <a:t>‘(x) = 2x</a:t>
                </a:r>
              </a:p>
              <a:p>
                <a:r>
                  <a:rPr lang="de-AT" sz="2400" dirty="0" smtClean="0"/>
                  <a:t>Und heißen: momentane Änderungsrate</a:t>
                </a:r>
              </a:p>
              <a:p>
                <a:r>
                  <a:rPr lang="de-AT" sz="2400" dirty="0"/>
                  <a:t>o</a:t>
                </a:r>
                <a:r>
                  <a:rPr lang="de-AT" sz="2400" dirty="0" smtClean="0"/>
                  <a:t>der: 1.Ableitung</a:t>
                </a:r>
              </a:p>
              <a:p>
                <a:r>
                  <a:rPr lang="de-AT" sz="2400" dirty="0" smtClean="0"/>
                  <a:t>oder: Differenzialquotient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AT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  <m:r>
                              <a:rPr lang="de-AT" sz="2400" i="1">
                                <a:latin typeface="Cambria Math"/>
                              </a:rPr>
                              <m:t>→</m:t>
                            </m:r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de-AT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de-AT" sz="24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de-AT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de-AT" sz="2400" i="1">
                                    <a:latin typeface="Cambria Math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de-AT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de-AT" sz="2400" i="1">
                                <a:latin typeface="Cambria Math"/>
                              </a:rPr>
                              <m:t>𝑓</m:t>
                            </m:r>
                            <m:r>
                              <a:rPr lang="de-AT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  <m:r>
                              <a:rPr lang="de-AT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de-AT" sz="2400" i="1">
                                <a:latin typeface="Cambria Math"/>
                              </a:rPr>
                              <m:t>𝑒</m:t>
                            </m:r>
                            <m:r>
                              <a:rPr lang="de-AT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de-AT" sz="2400" i="1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9386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Na, ganz einfach – man schaut hinaus und sieht die Kilometersteine, die die Entfernung (von z.B. Wien) anzeigen.</a:t>
            </a:r>
          </a:p>
          <a:p>
            <a:endParaRPr lang="de-AT" sz="1100" dirty="0"/>
          </a:p>
          <a:p>
            <a:r>
              <a:rPr lang="de-AT" dirty="0" smtClean="0"/>
              <a:t>Dann muss man nur mehr die Zeit zwischen dem Vorbeifahren an zwei Kilometersteinen messen</a:t>
            </a: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AT" dirty="0" smtClean="0">
                <a:effectLst/>
              </a:rPr>
              <a:t/>
            </a:r>
            <a:br>
              <a:rPr lang="de-AT" dirty="0" smtClean="0">
                <a:effectLst/>
              </a:rPr>
            </a:br>
            <a:r>
              <a:rPr lang="de-AT" dirty="0">
                <a:effectLst/>
              </a:rPr>
              <a:t/>
            </a:r>
            <a:br>
              <a:rPr lang="de-AT" dirty="0">
                <a:effectLst/>
              </a:rPr>
            </a:br>
            <a:r>
              <a:rPr lang="de-AT" sz="3100" dirty="0" smtClean="0">
                <a:effectLst/>
              </a:rPr>
              <a:t>Wie </a:t>
            </a:r>
            <a:r>
              <a:rPr lang="de-AT" sz="3100" dirty="0">
                <a:effectLst/>
              </a:rPr>
              <a:t>kann man ohne Tachometer auf der Autobahn die Geschwindigkeit messen?</a:t>
            </a:r>
            <a:br>
              <a:rPr lang="de-AT" sz="3100" dirty="0">
                <a:effectLst/>
              </a:rPr>
            </a:br>
            <a:r>
              <a:rPr lang="de-AT" sz="3100" dirty="0" smtClean="0">
                <a:effectLst/>
              </a:rPr>
              <a:t/>
            </a:r>
            <a:br>
              <a:rPr lang="de-AT" sz="3100" dirty="0" smtClean="0">
                <a:effectLst/>
              </a:rPr>
            </a:br>
            <a:endParaRPr lang="de-AT" sz="3100" dirty="0"/>
          </a:p>
        </p:txBody>
      </p:sp>
    </p:spTree>
    <p:extLst>
      <p:ext uri="{BB962C8B-B14F-4D97-AF65-F5344CB8AC3E}">
        <p14:creationId xmlns:p14="http://schemas.microsoft.com/office/powerpoint/2010/main" val="237139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dann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6918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Dann kommen die Ableitungsregeln</a:t>
            </a: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dann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7090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Dann kommen die Ableitungsregeln</a:t>
            </a:r>
          </a:p>
          <a:p>
            <a:endParaRPr lang="de-AT" dirty="0"/>
          </a:p>
          <a:p>
            <a:r>
              <a:rPr lang="de-AT" dirty="0" smtClean="0"/>
              <a:t>Und die grafische Betrachtung (Steigung)</a:t>
            </a: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dann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824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Dann kommen die Ableitungsregeln</a:t>
            </a:r>
          </a:p>
          <a:p>
            <a:endParaRPr lang="de-AT" dirty="0"/>
          </a:p>
          <a:p>
            <a:r>
              <a:rPr lang="de-AT" dirty="0" smtClean="0"/>
              <a:t>Und die grafische Betrachtung (Steigung)</a:t>
            </a:r>
          </a:p>
          <a:p>
            <a:endParaRPr lang="de-AT" dirty="0"/>
          </a:p>
          <a:p>
            <a:r>
              <a:rPr lang="de-AT" dirty="0" smtClean="0"/>
              <a:t>Und viele </a:t>
            </a:r>
            <a:r>
              <a:rPr lang="de-AT" dirty="0" err="1" smtClean="0"/>
              <a:t>viele</a:t>
            </a:r>
            <a:r>
              <a:rPr lang="de-AT" dirty="0" smtClean="0"/>
              <a:t> Beispiele und Anwendungen</a:t>
            </a:r>
          </a:p>
          <a:p>
            <a:r>
              <a:rPr lang="de-AT" dirty="0" smtClean="0"/>
              <a:t>(Kurvendiskussion, Extremwertaufgaben, Wirtschaftsfunktionen, physikalische…)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dann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016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Dann kommen die Ableitungsregeln</a:t>
            </a:r>
          </a:p>
          <a:p>
            <a:endParaRPr lang="de-AT" dirty="0"/>
          </a:p>
          <a:p>
            <a:r>
              <a:rPr lang="de-AT" dirty="0" smtClean="0"/>
              <a:t>Und die grafische Betrachtung (Steigung)</a:t>
            </a:r>
          </a:p>
          <a:p>
            <a:endParaRPr lang="de-AT" dirty="0"/>
          </a:p>
          <a:p>
            <a:r>
              <a:rPr lang="de-AT" dirty="0" smtClean="0"/>
              <a:t>Und viele </a:t>
            </a:r>
            <a:r>
              <a:rPr lang="de-AT" dirty="0" err="1" smtClean="0"/>
              <a:t>viele</a:t>
            </a:r>
            <a:r>
              <a:rPr lang="de-AT" dirty="0" smtClean="0"/>
              <a:t> Beispiele und Anwendungen</a:t>
            </a:r>
          </a:p>
          <a:p>
            <a:r>
              <a:rPr lang="de-AT" dirty="0" smtClean="0"/>
              <a:t>(Kurvendiskussion, Extremwertaufgaben, Wirtschaftsfunktionen, physikalische…)</a:t>
            </a:r>
          </a:p>
          <a:p>
            <a:endParaRPr lang="de-AT" sz="1000" dirty="0"/>
          </a:p>
          <a:p>
            <a:r>
              <a:rPr lang="de-AT" dirty="0" smtClean="0">
                <a:solidFill>
                  <a:srgbClr val="FF0000"/>
                </a:solidFill>
              </a:rPr>
              <a:t>UND DAS WAR ES!           </a:t>
            </a:r>
            <a:r>
              <a:rPr lang="de-AT" sz="1800" dirty="0" smtClean="0">
                <a:solidFill>
                  <a:srgbClr val="FF0000"/>
                </a:solidFill>
              </a:rPr>
              <a:t>(Liebe Grüße von Manfred)</a:t>
            </a:r>
            <a:endParaRPr lang="de-AT" sz="1800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Und wie geht es dann weiter?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781075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de-AT" sz="1000" dirty="0" smtClean="0"/>
              </a:p>
              <a:p>
                <a:r>
                  <a:rPr lang="de-AT" dirty="0" smtClean="0"/>
                  <a:t>Das ergibt zum Beispiel:</a:t>
                </a:r>
              </a:p>
              <a:p>
                <a:endParaRPr lang="de-AT" sz="1000" dirty="0"/>
              </a:p>
              <a:p>
                <a:r>
                  <a:rPr lang="de-AT" dirty="0" smtClean="0"/>
                  <a:t>Kilometerstein 103 wird um 17:35 gesehen</a:t>
                </a:r>
              </a:p>
              <a:p>
                <a:r>
                  <a:rPr lang="de-AT" dirty="0" smtClean="0"/>
                  <a:t>Kilometerstein 104 wird um 17:36 gesehen</a:t>
                </a:r>
              </a:p>
              <a:p>
                <a:endParaRPr lang="de-AT" sz="1000" dirty="0"/>
              </a:p>
              <a:p>
                <a:r>
                  <a:rPr lang="de-AT" dirty="0" smtClean="0"/>
                  <a:t>Die Geschwindigkeit ergibt sich daraus als</a:t>
                </a:r>
              </a:p>
              <a:p>
                <a:r>
                  <a:rPr lang="de-AT" dirty="0" smtClean="0"/>
                  <a:t>Bruch: </a:t>
                </a:r>
                <a:endParaRPr lang="de-AT" i="1" dirty="0" smtClean="0"/>
              </a:p>
              <a:p>
                <a14:m>
                  <m:oMath xmlns:m="http://schemas.openxmlformats.org/officeDocument/2006/math">
                    <m:r>
                      <a:rPr lang="de-AT" i="1">
                        <a:latin typeface="Cambria Math"/>
                      </a:rPr>
                      <m:t>𝐺𝑒𝑠𝑐h𝑤𝑖𝑛𝑑𝑖𝑔𝑘𝑒𝑖𝑡</m:t>
                    </m:r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104−103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17:36−17:35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  </m:t>
                    </m:r>
                    <m:r>
                      <a:rPr lang="de-AT" i="1">
                        <a:latin typeface="Cambria Math"/>
                      </a:rPr>
                      <m:t>𝑘𝑚</m:t>
                    </m:r>
                    <m:r>
                      <a:rPr lang="de-AT" i="1">
                        <a:latin typeface="Cambria Math"/>
                      </a:rPr>
                      <m:t>/</m:t>
                    </m:r>
                    <m:r>
                      <a:rPr lang="de-AT" i="1">
                        <a:latin typeface="Cambria Math"/>
                      </a:rPr>
                      <m:t>𝑚𝑖𝑛</m:t>
                    </m:r>
                  </m:oMath>
                </a14:m>
                <a:endParaRPr lang="de-AT" dirty="0" smtClean="0"/>
              </a:p>
              <a:p>
                <a:endParaRPr lang="de-AT" sz="1000" dirty="0" smtClean="0"/>
              </a:p>
              <a:p>
                <a:r>
                  <a:rPr lang="de-AT" dirty="0" smtClean="0"/>
                  <a:t>Wie viel ist das in km/h ?</a:t>
                </a:r>
              </a:p>
              <a:p>
                <a:r>
                  <a:rPr lang="de-AT" dirty="0" smtClean="0"/>
                  <a:t>&gt;</a:t>
                </a:r>
                <a:endParaRPr lang="de-AT" dirty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-67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AT" dirty="0" smtClean="0">
                <a:effectLst/>
              </a:rPr>
              <a:t/>
            </a:r>
            <a:br>
              <a:rPr lang="de-AT" dirty="0" smtClean="0">
                <a:effectLst/>
              </a:rPr>
            </a:br>
            <a:r>
              <a:rPr lang="de-AT" dirty="0">
                <a:effectLst/>
              </a:rPr>
              <a:t/>
            </a:r>
            <a:br>
              <a:rPr lang="de-AT" dirty="0">
                <a:effectLst/>
              </a:rPr>
            </a:br>
            <a:r>
              <a:rPr lang="de-AT" sz="3100" dirty="0" smtClean="0">
                <a:effectLst/>
              </a:rPr>
              <a:t>Wie </a:t>
            </a:r>
            <a:r>
              <a:rPr lang="de-AT" sz="3100" dirty="0">
                <a:effectLst/>
              </a:rPr>
              <a:t>kann man ohne Tachometer auf der Autobahn die Geschwindigkeit messen?</a:t>
            </a:r>
            <a:br>
              <a:rPr lang="de-AT" sz="3100" dirty="0">
                <a:effectLst/>
              </a:rPr>
            </a:br>
            <a:r>
              <a:rPr lang="de-AT" sz="3100" dirty="0" smtClean="0">
                <a:effectLst/>
              </a:rPr>
              <a:t/>
            </a:r>
            <a:br>
              <a:rPr lang="de-AT" sz="3100" dirty="0" smtClean="0">
                <a:effectLst/>
              </a:rPr>
            </a:br>
            <a:endParaRPr lang="de-AT" sz="3100" dirty="0"/>
          </a:p>
        </p:txBody>
      </p:sp>
    </p:spTree>
    <p:extLst>
      <p:ext uri="{BB962C8B-B14F-4D97-AF65-F5344CB8AC3E}">
        <p14:creationId xmlns:p14="http://schemas.microsoft.com/office/powerpoint/2010/main" val="1211700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de-AT" sz="1000" dirty="0" smtClean="0"/>
              </a:p>
              <a:p>
                <a:r>
                  <a:rPr lang="de-AT" dirty="0" smtClean="0"/>
                  <a:t>Das ergibt zum Beispiel:</a:t>
                </a:r>
              </a:p>
              <a:p>
                <a:endParaRPr lang="de-AT" sz="1000" dirty="0"/>
              </a:p>
              <a:p>
                <a:r>
                  <a:rPr lang="de-AT" dirty="0" smtClean="0"/>
                  <a:t>Kilometerstein 103 wird um 17:35 gesehen</a:t>
                </a:r>
              </a:p>
              <a:p>
                <a:r>
                  <a:rPr lang="de-AT" dirty="0" smtClean="0"/>
                  <a:t>Kilometerstein 104 wird um 17:36 gesehen</a:t>
                </a:r>
              </a:p>
              <a:p>
                <a:endParaRPr lang="de-AT" sz="1000" dirty="0"/>
              </a:p>
              <a:p>
                <a:r>
                  <a:rPr lang="de-AT" dirty="0" smtClean="0"/>
                  <a:t>Die Geschwindigkeit ergibt sich daraus als</a:t>
                </a:r>
              </a:p>
              <a:p>
                <a:r>
                  <a:rPr lang="de-AT" dirty="0" smtClean="0"/>
                  <a:t>Bruch: </a:t>
                </a:r>
                <a:endParaRPr lang="de-AT" i="1" dirty="0" smtClean="0"/>
              </a:p>
              <a:p>
                <a14:m>
                  <m:oMath xmlns:m="http://schemas.openxmlformats.org/officeDocument/2006/math">
                    <m:r>
                      <a:rPr lang="de-AT" i="1">
                        <a:latin typeface="Cambria Math"/>
                      </a:rPr>
                      <m:t>𝐺𝑒𝑠𝑐h𝑤𝑖𝑛𝑑𝑖𝑔𝑘𝑒𝑖𝑡</m:t>
                    </m:r>
                    <m:r>
                      <a:rPr lang="de-AT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104−103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17:36−17:35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  </m:t>
                    </m:r>
                    <m:r>
                      <a:rPr lang="de-AT" i="1">
                        <a:latin typeface="Cambria Math"/>
                      </a:rPr>
                      <m:t>𝑘𝑚</m:t>
                    </m:r>
                    <m:r>
                      <a:rPr lang="de-AT" i="1">
                        <a:latin typeface="Cambria Math"/>
                      </a:rPr>
                      <m:t>/</m:t>
                    </m:r>
                    <m:r>
                      <a:rPr lang="de-AT" i="1">
                        <a:latin typeface="Cambria Math"/>
                      </a:rPr>
                      <m:t>𝑚𝑖𝑛</m:t>
                    </m:r>
                  </m:oMath>
                </a14:m>
                <a:endParaRPr lang="de-AT" dirty="0" smtClean="0"/>
              </a:p>
              <a:p>
                <a:endParaRPr lang="de-AT" sz="1000" dirty="0" smtClean="0"/>
              </a:p>
              <a:p>
                <a:r>
                  <a:rPr lang="de-AT" dirty="0" smtClean="0"/>
                  <a:t>Wie viel ist das in km/h ?       </a:t>
                </a:r>
                <a:r>
                  <a:rPr lang="de-AT" dirty="0" smtClean="0">
                    <a:solidFill>
                      <a:srgbClr val="FF0000"/>
                    </a:solidFill>
                  </a:rPr>
                  <a:t>60 km/h</a:t>
                </a:r>
              </a:p>
              <a:p>
                <a:r>
                  <a:rPr lang="de-AT" dirty="0">
                    <a:solidFill>
                      <a:srgbClr val="FF0000"/>
                    </a:solidFill>
                  </a:rPr>
                  <a:t>	</a:t>
                </a:r>
                <a:r>
                  <a:rPr lang="de-AT" dirty="0" smtClean="0">
                    <a:solidFill>
                      <a:srgbClr val="FF0000"/>
                    </a:solidFill>
                  </a:rPr>
                  <a:t>		zu langsam für die Autobahn!</a:t>
                </a:r>
                <a:endParaRPr lang="de-AT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-67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AT" dirty="0" smtClean="0">
                <a:effectLst/>
              </a:rPr>
              <a:t/>
            </a:r>
            <a:br>
              <a:rPr lang="de-AT" dirty="0" smtClean="0">
                <a:effectLst/>
              </a:rPr>
            </a:br>
            <a:r>
              <a:rPr lang="de-AT" dirty="0">
                <a:effectLst/>
              </a:rPr>
              <a:t/>
            </a:r>
            <a:br>
              <a:rPr lang="de-AT" dirty="0">
                <a:effectLst/>
              </a:rPr>
            </a:br>
            <a:r>
              <a:rPr lang="de-AT" sz="3100" dirty="0" smtClean="0">
                <a:effectLst/>
              </a:rPr>
              <a:t>Wie </a:t>
            </a:r>
            <a:r>
              <a:rPr lang="de-AT" sz="3100" dirty="0">
                <a:effectLst/>
              </a:rPr>
              <a:t>kann man ohne Tachometer auf der Autobahn die Geschwindigkeit messen?</a:t>
            </a:r>
            <a:br>
              <a:rPr lang="de-AT" sz="3100" dirty="0">
                <a:effectLst/>
              </a:rPr>
            </a:br>
            <a:r>
              <a:rPr lang="de-AT" sz="3100" dirty="0" smtClean="0">
                <a:effectLst/>
              </a:rPr>
              <a:t/>
            </a:r>
            <a:br>
              <a:rPr lang="de-AT" sz="3100" dirty="0" smtClean="0">
                <a:effectLst/>
              </a:rPr>
            </a:br>
            <a:endParaRPr lang="de-AT" sz="3100" dirty="0"/>
          </a:p>
        </p:txBody>
      </p:sp>
    </p:spTree>
    <p:extLst>
      <p:ext uri="{BB962C8B-B14F-4D97-AF65-F5344CB8AC3E}">
        <p14:creationId xmlns:p14="http://schemas.microsoft.com/office/powerpoint/2010/main" val="317482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de-AT" dirty="0" smtClean="0"/>
              </a:p>
              <a:p>
                <a:r>
                  <a:rPr lang="de-AT" dirty="0" smtClean="0"/>
                  <a:t>Daraus folgt die Definition der mittleren Geschwindigkeit – im Zeitintervall </a:t>
                </a:r>
                <a:r>
                  <a:rPr lang="de-AT" dirty="0"/>
                  <a:t>[</a:t>
                </a:r>
                <a:r>
                  <a:rPr lang="de-AT" dirty="0" err="1"/>
                  <a:t>t</a:t>
                </a:r>
                <a:r>
                  <a:rPr lang="de-AT" baseline="-25000" dirty="0" err="1"/>
                  <a:t>a</a:t>
                </a:r>
                <a:r>
                  <a:rPr lang="de-AT" dirty="0"/>
                  <a:t>; </a:t>
                </a:r>
                <a:r>
                  <a:rPr lang="de-AT" dirty="0" err="1" smtClean="0"/>
                  <a:t>t</a:t>
                </a:r>
                <a:r>
                  <a:rPr lang="de-AT" baseline="-25000" dirty="0" err="1" smtClean="0"/>
                  <a:t>e</a:t>
                </a:r>
                <a:r>
                  <a:rPr lang="de-AT" dirty="0" smtClean="0"/>
                  <a:t>]</a:t>
                </a:r>
                <a:endParaRPr lang="de-AT" dirty="0"/>
              </a:p>
              <a:p>
                <a:endParaRPr lang="de-AT" dirty="0" smtClean="0"/>
              </a:p>
              <a:p>
                <a:r>
                  <a:rPr lang="de-AT" dirty="0"/>
                  <a:t>f</a:t>
                </a:r>
                <a:r>
                  <a:rPr lang="de-AT" dirty="0" smtClean="0"/>
                  <a:t>ür die Wegabschnitte </a:t>
                </a:r>
                <a:r>
                  <a:rPr lang="de-AT" dirty="0"/>
                  <a:t>s(</a:t>
                </a:r>
                <a:r>
                  <a:rPr lang="de-AT" dirty="0" err="1"/>
                  <a:t>t</a:t>
                </a:r>
                <a:r>
                  <a:rPr lang="de-AT" baseline="-25000" dirty="0" err="1"/>
                  <a:t>a</a:t>
                </a:r>
                <a:r>
                  <a:rPr lang="de-AT" dirty="0"/>
                  <a:t>)</a:t>
                </a:r>
                <a:r>
                  <a:rPr lang="de-AT" baseline="-25000" dirty="0"/>
                  <a:t> </a:t>
                </a:r>
                <a:r>
                  <a:rPr lang="de-AT" dirty="0"/>
                  <a:t>und</a:t>
                </a:r>
                <a:r>
                  <a:rPr lang="de-AT" baseline="-25000" dirty="0" smtClean="0"/>
                  <a:t> </a:t>
                </a:r>
                <a:r>
                  <a:rPr lang="de-AT" dirty="0" smtClean="0"/>
                  <a:t>s(</a:t>
                </a:r>
                <a:r>
                  <a:rPr lang="de-AT" dirty="0" err="1" smtClean="0"/>
                  <a:t>t</a:t>
                </a:r>
                <a:r>
                  <a:rPr lang="de-AT" baseline="-25000" dirty="0" err="1" smtClean="0"/>
                  <a:t>e</a:t>
                </a:r>
                <a:r>
                  <a:rPr lang="de-AT" dirty="0" smtClean="0"/>
                  <a:t>)</a:t>
                </a:r>
                <a:r>
                  <a:rPr lang="de-AT" baseline="-25000" dirty="0" smtClean="0"/>
                  <a:t> </a:t>
                </a:r>
                <a:endParaRPr lang="de-AT" dirty="0" smtClean="0"/>
              </a:p>
              <a:p>
                <a:endParaRPr lang="de-AT" dirty="0"/>
              </a:p>
              <a:p>
                <a:r>
                  <a:rPr lang="de-AT" dirty="0"/>
                  <a:t>v</a:t>
                </a:r>
                <a:r>
                  <a:rPr lang="de-AT" dirty="0" smtClean="0"/>
                  <a:t> [</a:t>
                </a:r>
                <a:r>
                  <a:rPr lang="de-AT" dirty="0" err="1"/>
                  <a:t>t</a:t>
                </a:r>
                <a:r>
                  <a:rPr lang="de-AT" baseline="-25000" dirty="0" err="1"/>
                  <a:t>a</a:t>
                </a:r>
                <a:r>
                  <a:rPr lang="de-AT" dirty="0"/>
                  <a:t>; </a:t>
                </a:r>
                <a:r>
                  <a:rPr lang="de-AT" dirty="0" err="1" smtClean="0"/>
                  <a:t>t</a:t>
                </a:r>
                <a:r>
                  <a:rPr lang="de-AT" baseline="-25000" dirty="0" err="1" smtClean="0"/>
                  <a:t>e</a:t>
                </a:r>
                <a:r>
                  <a:rPr lang="de-AT" dirty="0" smtClean="0"/>
                  <a:t>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𝑊𝑒𝑔𝑑𝑖𝑓𝑓𝑒𝑟𝑒𝑛𝑧</m:t>
                        </m:r>
                      </m:num>
                      <m:den>
                        <m:r>
                          <a:rPr lang="de-AT" i="1">
                            <a:latin typeface="Cambria Math"/>
                          </a:rPr>
                          <m:t>𝑍𝑒𝑖𝑡𝑑𝑖𝑓𝑓𝑒𝑟𝑒𝑛𝑧</m:t>
                        </m:r>
                      </m:den>
                    </m:f>
                    <m:r>
                      <a:rPr lang="de-AT" i="1">
                        <a:latin typeface="Cambria Math"/>
                      </a:rPr>
                      <m:t> =  </m:t>
                    </m:r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de-AT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AT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AT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  <m:r>
                          <a:rPr lang="de-AT" i="1">
                            <a:latin typeface="Cambria Math"/>
                          </a:rPr>
                          <m:t>−</m:t>
                        </m:r>
                        <m:r>
                          <a:rPr lang="de-AT" i="1">
                            <a:latin typeface="Cambria Math"/>
                          </a:rPr>
                          <m:t>𝑠</m:t>
                        </m:r>
                        <m:r>
                          <a:rPr lang="de-AT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de-AT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de-AT" i="1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de-AT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r>
                          <a:rPr lang="de-AT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AT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AT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de-AT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de-AT" dirty="0"/>
              </a:p>
              <a:p>
                <a:endParaRPr lang="de-AT" dirty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300" dirty="0" smtClean="0"/>
              <a:t>Was ist die mittlere Geschwindigkeit?</a:t>
            </a:r>
            <a:endParaRPr lang="de-AT" sz="3300" dirty="0"/>
          </a:p>
        </p:txBody>
      </p:sp>
    </p:spTree>
    <p:extLst>
      <p:ext uri="{BB962C8B-B14F-4D97-AF65-F5344CB8AC3E}">
        <p14:creationId xmlns:p14="http://schemas.microsoft.com/office/powerpoint/2010/main" val="2628922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/>
              <a:t>eines Steins wird mit folgender Tabelle gegeben</a:t>
            </a:r>
            <a:r>
              <a:rPr lang="de-AT" sz="2800" dirty="0" smtClean="0"/>
              <a:t>: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>
                <a:effectLst/>
              </a:rPr>
              <a:t>Der „Freie Fall“ (=ohne Luftreibung)</a:t>
            </a:r>
            <a:endParaRPr lang="de-AT" sz="36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573010"/>
              </p:ext>
            </p:extLst>
          </p:nvPr>
        </p:nvGraphicFramePr>
        <p:xfrm>
          <a:off x="3923928" y="2132856"/>
          <a:ext cx="2342833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823"/>
                <a:gridCol w="1604010"/>
              </a:tblGrid>
              <a:tr h="558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Zeit 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Wegstrecke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1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5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2s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20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3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45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80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5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125 </a:t>
                      </a:r>
                      <a:r>
                        <a:rPr lang="de-AT" sz="2000" dirty="0" smtClean="0">
                          <a:effectLst/>
                        </a:rPr>
                        <a:t>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7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/>
              <a:t>eines Steins wird mit folgender Tabelle gegeben</a:t>
            </a:r>
            <a:r>
              <a:rPr lang="de-AT" sz="2800" dirty="0" smtClean="0"/>
              <a:t>: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sz="2400" dirty="0" smtClean="0"/>
          </a:p>
          <a:p>
            <a:r>
              <a:rPr lang="de-AT" sz="2400" dirty="0" smtClean="0"/>
              <a:t>Wie </a:t>
            </a:r>
            <a:r>
              <a:rPr lang="de-AT" sz="2400" dirty="0"/>
              <a:t>kann man eine Formel für die Wegstrecke  aufstellen?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>
                <a:effectLst/>
              </a:rPr>
              <a:t>Der „Freie Fall“ (=ohne Luftreibung)</a:t>
            </a:r>
            <a:endParaRPr lang="de-AT" sz="36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12099"/>
              </p:ext>
            </p:extLst>
          </p:nvPr>
        </p:nvGraphicFramePr>
        <p:xfrm>
          <a:off x="3923928" y="2132856"/>
          <a:ext cx="2342833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823"/>
                <a:gridCol w="1604010"/>
              </a:tblGrid>
              <a:tr h="558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Zeit 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Wegstrecke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1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5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2s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20 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3 s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45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4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80 m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5 s</a:t>
                      </a:r>
                      <a:endParaRPr lang="de-A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125 </a:t>
                      </a:r>
                      <a:r>
                        <a:rPr lang="de-AT" sz="2000" dirty="0" smtClean="0">
                          <a:effectLst/>
                        </a:rPr>
                        <a:t>m</a:t>
                      </a:r>
                      <a:endParaRPr lang="de-A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0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2251</Words>
  <Application>Microsoft Office PowerPoint</Application>
  <PresentationFormat>Bildschirmpräsentation (4:3)</PresentationFormat>
  <Paragraphs>441</Paragraphs>
  <Slides>44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5" baseType="lpstr">
      <vt:lpstr>Deimos</vt:lpstr>
      <vt:lpstr>Einführung in die Differenzialrechnung </vt:lpstr>
      <vt:lpstr>Wie ist Geschwindigkeit definiert?</vt:lpstr>
      <vt:lpstr>  Wie kann man ohne Tachometer auf der Autobahn die Geschwindigkeit messen?  </vt:lpstr>
      <vt:lpstr>  Wie kann man ohne Tachometer auf der Autobahn die Geschwindigkeit messen?  </vt:lpstr>
      <vt:lpstr>  Wie kann man ohne Tachometer auf der Autobahn die Geschwindigkeit messen?  </vt:lpstr>
      <vt:lpstr>  Wie kann man ohne Tachometer auf der Autobahn die Geschwindigkeit messen?  </vt:lpstr>
      <vt:lpstr>Was ist die mittlere Geschwindigkeit?</vt:lpstr>
      <vt:lpstr>Der „Freie Fall“ (=ohne Luftreibung)</vt:lpstr>
      <vt:lpstr>Der „Freie Fall“ (=ohne Luftreibung)</vt:lpstr>
      <vt:lpstr>Der „Freie Fall“ (=ohne Luftreibung)</vt:lpstr>
      <vt:lpstr>Der „Freie Fall“ (=ohne Luftreibung)</vt:lpstr>
      <vt:lpstr>Der „Freie Fall“ (=ohne Luftreibung)</vt:lpstr>
      <vt:lpstr>Der „Freie Fall“ (=ohne Luftreibung)</vt:lpstr>
      <vt:lpstr>Bestimmung der mittleren Geschwindigkeit</vt:lpstr>
      <vt:lpstr>Bestimmung der mittleren Geschwindigkeit</vt:lpstr>
      <vt:lpstr>Bestimmung der mittleren Geschwindigkeit allgemein</vt:lpstr>
      <vt:lpstr>Bestimmung der mittleren Geschwindigkeit allgemein</vt:lpstr>
      <vt:lpstr>Bestimmung der mittleren Geschwindigkeit allgemein</vt:lpstr>
      <vt:lpstr>Bestimmung der mittleren Geschwindigkeit allgemein</vt:lpstr>
      <vt:lpstr>Bestimmung der mittleren Geschwindigkeit allgemein</vt:lpstr>
      <vt:lpstr>Bestimmung der mittleren Geschwindigkeit allgemein</vt:lpstr>
      <vt:lpstr>Bestimmung der mittleren Geschwindigkeit allgemein</vt:lpstr>
      <vt:lpstr>Bestimmung der mittleren Geschwindigkeit allgemein</vt:lpstr>
      <vt:lpstr>Momentane Fallgeschwindigkeit</vt:lpstr>
      <vt:lpstr>Momentane Fallgeschwindigkeit</vt:lpstr>
      <vt:lpstr>Momentane Fallgeschwindigkeit</vt:lpstr>
      <vt:lpstr>Momentane Fallgeschwindigkeit</vt:lpstr>
      <vt:lpstr>Momentane Fallgeschwindigkeit</vt:lpstr>
      <vt:lpstr>Momentane Fallgeschwindigkeit</vt:lpstr>
      <vt:lpstr>Was haben wir getan?</vt:lpstr>
      <vt:lpstr>Was haben wir getan?</vt:lpstr>
      <vt:lpstr>Was haben wir getan?</vt:lpstr>
      <vt:lpstr>Tabelle der Geschwindigkeiten</vt:lpstr>
      <vt:lpstr>Und wie geht es weiter?</vt:lpstr>
      <vt:lpstr>Und wie geht es weiter?</vt:lpstr>
      <vt:lpstr>Und wie geht es weiter?</vt:lpstr>
      <vt:lpstr>Und wie geht es weiter?</vt:lpstr>
      <vt:lpstr>Und wie geht es weiter?</vt:lpstr>
      <vt:lpstr>Und wie geht es weiter?</vt:lpstr>
      <vt:lpstr>Und wie geht es dann weiter?</vt:lpstr>
      <vt:lpstr>Und wie geht es dann weiter?</vt:lpstr>
      <vt:lpstr>Und wie geht es dann weiter?</vt:lpstr>
      <vt:lpstr>Und wie geht es dann weiter?</vt:lpstr>
      <vt:lpstr>Und wie geht es dann weiter?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Differenzialrechnung</dc:title>
  <dc:creator>Mapi</dc:creator>
  <cp:lastModifiedBy>Manfred Gurtner</cp:lastModifiedBy>
  <cp:revision>24</cp:revision>
  <dcterms:created xsi:type="dcterms:W3CDTF">2015-10-23T10:46:42Z</dcterms:created>
  <dcterms:modified xsi:type="dcterms:W3CDTF">2020-03-20T15:47:59Z</dcterms:modified>
</cp:coreProperties>
</file>